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828" r:id="rId2"/>
  </p:sldMasterIdLst>
  <p:notesMasterIdLst>
    <p:notesMasterId r:id="rId26"/>
  </p:notesMasterIdLst>
  <p:sldIdLst>
    <p:sldId id="257" r:id="rId3"/>
    <p:sldId id="266" r:id="rId4"/>
    <p:sldId id="258" r:id="rId5"/>
    <p:sldId id="259" r:id="rId6"/>
    <p:sldId id="260" r:id="rId7"/>
    <p:sldId id="274" r:id="rId8"/>
    <p:sldId id="261" r:id="rId9"/>
    <p:sldId id="275" r:id="rId10"/>
    <p:sldId id="271" r:id="rId11"/>
    <p:sldId id="262" r:id="rId12"/>
    <p:sldId id="263" r:id="rId13"/>
    <p:sldId id="276" r:id="rId14"/>
    <p:sldId id="264" r:id="rId15"/>
    <p:sldId id="265" r:id="rId16"/>
    <p:sldId id="277" r:id="rId17"/>
    <p:sldId id="267" r:id="rId18"/>
    <p:sldId id="268" r:id="rId19"/>
    <p:sldId id="269" r:id="rId20"/>
    <p:sldId id="270" r:id="rId21"/>
    <p:sldId id="272" r:id="rId22"/>
    <p:sldId id="273" r:id="rId23"/>
    <p:sldId id="278" r:id="rId24"/>
    <p:sldId id="279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relyOnVml="1" encoding="utf-8"/>
  <p:clrMru>
    <a:srgbClr val="C1E4FB"/>
    <a:srgbClr val="A9D5F9"/>
    <a:srgbClr val="79551B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00"/>
    <p:restoredTop sz="9460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379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ADF0737-EC93-493B-B9CF-F77D6B6715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43200" y="1752600"/>
            <a:ext cx="5486400" cy="8382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43200" y="2743200"/>
            <a:ext cx="5486400" cy="457200"/>
          </a:xfrm>
        </p:spPr>
        <p:txBody>
          <a:bodyPr/>
          <a:lstStyle>
            <a:lvl1pPr marL="0" indent="0">
              <a:buFontTx/>
              <a:buNone/>
              <a:defRPr sz="20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2DC4CF-348A-4220-9A6C-92F5B7A86B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DFCC8B-56B8-448E-A06D-FEAC41B50A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6413" y="762000"/>
            <a:ext cx="1370012" cy="4953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741613" y="762000"/>
            <a:ext cx="3962400" cy="4953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FEBE4-B7FA-4ADD-8A5A-800F45DAD7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Овал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4DE894C-B664-4FBC-B5BA-3AC05D3874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58490-66E2-45FA-80B4-9516A8BC66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Овал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7" name="Овал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46494D6-CCED-4D53-B292-F693A0DFAE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C32FFE-F9F1-470F-A520-0EF94E0BB3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0656C8F-2271-470C-A243-5A6FC26C3F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05DB94-E45E-4EAB-A88F-3CBDA7B859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Прямоугольник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D688BBC-44AA-4945-B6CF-CBC132BFD5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722ED60-EA8A-4263-8F8E-1E4CCC5B68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402123-B1E9-41FC-AAB0-4A859CF48E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</a:endParaRPr>
          </a:p>
        </p:txBody>
      </p:sp>
      <p:sp>
        <p:nvSpPr>
          <p:cNvPr id="6" name="Блок-схема: процесс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7" name="Блок-схема: процесс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4DA9C72-BA20-4E18-837C-47CEF92834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8E41-9F58-42FB-A561-DAE0D190E6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D61365-B744-44B6-A13E-B39C229D69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D8AF2C-E6E2-4613-9F57-89AF4F454D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741613" y="1828800"/>
            <a:ext cx="2665412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559425" y="1828800"/>
            <a:ext cx="26670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42BA28-9C77-4FBC-AB1E-C226318A6C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395A0-156B-499C-A724-30DF3C6574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9C12BE-C4EB-4B50-A703-A3DC902E59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D384E1-573F-4DEB-AB8D-DA85E6FFD0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6CB053-FAE2-455D-A7ED-54001E94BE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0A045E-0CC6-4FC1-B979-BE1B913DF2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41613" y="762000"/>
            <a:ext cx="5484812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41613" y="1828800"/>
            <a:ext cx="5484812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5886450"/>
            <a:ext cx="1752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79551B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886450"/>
            <a:ext cx="2895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79551B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477000" y="5886450"/>
            <a:ext cx="1752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79551B"/>
                </a:solidFill>
                <a:latin typeface="+mn-lt"/>
              </a:defRPr>
            </a:lvl1pPr>
          </a:lstStyle>
          <a:p>
            <a:pPr>
              <a:defRPr/>
            </a:pPr>
            <a:fld id="{3FA0E24A-8AB7-426C-A7F4-24D1B14DB3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62" r:id="rId1"/>
    <p:sldLayoutId id="2147483847" r:id="rId2"/>
    <p:sldLayoutId id="2147483848" r:id="rId3"/>
    <p:sldLayoutId id="2147483849" r:id="rId4"/>
    <p:sldLayoutId id="2147483850" r:id="rId5"/>
    <p:sldLayoutId id="2147483851" r:id="rId6"/>
    <p:sldLayoutId id="2147483852" r:id="rId7"/>
    <p:sldLayoutId id="2147483853" r:id="rId8"/>
    <p:sldLayoutId id="2147483854" r:id="rId9"/>
    <p:sldLayoutId id="2147483855" r:id="rId10"/>
    <p:sldLayoutId id="214748385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Palatino Linotyp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Palatino Linotyp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Palatino Linotyp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Palatino Linotyp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Palatino Linotyp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Palatino Linotyp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Palatino Linotyp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Palatino Linotype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rgbClr val="79551B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rgbClr val="79551B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79551B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rgbClr val="79551B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rgbClr val="79551B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79551B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79551B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79551B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79551B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8" name="Овал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057" name="Текст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189BB1C0-6F40-4D40-9DED-D84DCB5037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3" r:id="rId1"/>
    <p:sldLayoutId id="2147483857" r:id="rId2"/>
    <p:sldLayoutId id="2147483864" r:id="rId3"/>
    <p:sldLayoutId id="2147483858" r:id="rId4"/>
    <p:sldLayoutId id="2147483865" r:id="rId5"/>
    <p:sldLayoutId id="2147483859" r:id="rId6"/>
    <p:sldLayoutId id="2147483866" r:id="rId7"/>
    <p:sldLayoutId id="2147483867" r:id="rId8"/>
    <p:sldLayoutId id="2147483868" r:id="rId9"/>
    <p:sldLayoutId id="2147483860" r:id="rId10"/>
    <p:sldLayoutId id="214748386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9pPr>
      <a:extLst/>
    </p:titleStyle>
    <p:bodyStyle>
      <a:lvl1pPr marL="365125" indent="-282575" algn="l" rtl="0" fontAlgn="base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fontAlgn="base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fontAlgn="base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fontAlgn="base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8.jpeg"/><Relationship Id="rId5" Type="http://schemas.openxmlformats.org/officeDocument/2006/relationships/image" Target="../media/image27.jpeg"/><Relationship Id="rId4" Type="http://schemas.openxmlformats.org/officeDocument/2006/relationships/image" Target="../media/image26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33.jpeg"/><Relationship Id="rId5" Type="http://schemas.openxmlformats.org/officeDocument/2006/relationships/image" Target="../media/image32.jpeg"/><Relationship Id="rId4" Type="http://schemas.openxmlformats.org/officeDocument/2006/relationships/image" Target="../media/image31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843213" y="1268413"/>
            <a:ext cx="5502275" cy="15875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altLang="ru-RU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altLang="ru-RU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altLang="ru-RU" smtClean="0">
                <a:solidFill>
                  <a:schemeClr val="tx2">
                    <a:satMod val="130000"/>
                  </a:schemeClr>
                </a:solidFill>
              </a:rPr>
              <a:t>«Город над вольной Невой»</a:t>
            </a:r>
            <a:r>
              <a:rPr lang="en-US" altLang="ru-RU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en-US" altLang="ru-RU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altLang="ru-RU" sz="2400" b="1" i="1" smtClean="0">
                <a:solidFill>
                  <a:schemeClr val="tx2">
                    <a:satMod val="130000"/>
                  </a:schemeClr>
                </a:solidFill>
              </a:rPr>
              <a:t>занятие-викторина</a:t>
            </a:r>
            <a:r>
              <a:rPr lang="en-US" altLang="ru-RU" sz="2400" b="1" i="1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ru-RU" altLang="ru-RU" sz="2400" b="1" i="1" smtClean="0">
                <a:solidFill>
                  <a:schemeClr val="tx2">
                    <a:satMod val="130000"/>
                  </a:schemeClr>
                </a:solidFill>
              </a:rPr>
              <a:t>для детей и взрослых</a:t>
            </a:r>
            <a:r>
              <a:rPr lang="ru-RU" altLang="ru-RU" sz="2400" b="1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altLang="ru-RU" sz="2400" b="1" smtClean="0">
                <a:solidFill>
                  <a:schemeClr val="tx2">
                    <a:satMod val="130000"/>
                  </a:schemeClr>
                </a:solidFill>
              </a:rPr>
            </a:br>
            <a:endParaRPr lang="ru-RU" altLang="ru-RU" sz="2400" b="1" smtClean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2700338" y="3429000"/>
            <a:ext cx="5484812" cy="2286000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altLang="ru-RU" sz="2000" b="1" smtClean="0"/>
              <a:t>Авторы проекта:</a:t>
            </a:r>
          </a:p>
          <a:p>
            <a:pPr algn="ctr">
              <a:buFontTx/>
              <a:buNone/>
            </a:pPr>
            <a:r>
              <a:rPr lang="ru-RU" altLang="ru-RU" sz="2000" b="1" smtClean="0"/>
              <a:t>Балышева С. В., Шушунина Е. И.</a:t>
            </a:r>
          </a:p>
          <a:p>
            <a:pPr algn="ctr">
              <a:buFontTx/>
              <a:buNone/>
            </a:pPr>
            <a:r>
              <a:rPr lang="ru-RU" altLang="ru-RU" sz="2000" b="1" smtClean="0"/>
              <a:t>Воспитатели ГБДОУ №75</a:t>
            </a:r>
          </a:p>
          <a:p>
            <a:pPr algn="ctr">
              <a:buFontTx/>
              <a:buNone/>
            </a:pPr>
            <a:r>
              <a:rPr lang="ru-RU" altLang="ru-RU" sz="2000" b="1" smtClean="0"/>
              <a:t>Фрунзенского района</a:t>
            </a:r>
          </a:p>
          <a:p>
            <a:pPr algn="ctr">
              <a:buFontTx/>
              <a:buNone/>
            </a:pPr>
            <a:r>
              <a:rPr lang="ru-RU" altLang="ru-RU" sz="2000" b="1" smtClean="0"/>
              <a:t>г. Санкт-Петербурга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sz="2800" smtClean="0">
                <a:solidFill>
                  <a:schemeClr val="tx2">
                    <a:satMod val="130000"/>
                  </a:schemeClr>
                </a:solidFill>
              </a:rPr>
              <a:t>Стрелка Васильевского острова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773238"/>
            <a:ext cx="3960812" cy="4319587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altLang="ru-RU" sz="2000" b="1" smtClean="0"/>
              <a:t>     </a:t>
            </a:r>
            <a:r>
              <a:rPr lang="en-US" altLang="ru-RU" sz="2000" b="1" smtClean="0"/>
              <a:t> </a:t>
            </a:r>
            <a:r>
              <a:rPr lang="ru-RU" altLang="ru-RU" sz="2000" b="1" smtClean="0"/>
              <a:t>Как только Санкт-Петербург немного отстроился, в наш город потянулись торговые суда с различными грузами. Для удобства торговли было построено здание Биржи. Чтобы украсить пристань и для безопасности судов были возведены маяки украшенные рострами (оконечности кораблей). Эти маяки стали называться Ростральными колоннами.</a:t>
            </a:r>
          </a:p>
        </p:txBody>
      </p:sp>
      <p:pic>
        <p:nvPicPr>
          <p:cNvPr id="12292" name="Picture 4" descr="11352575_DSC05283"/>
          <p:cNvPicPr>
            <a:picLocks noChangeAspect="1" noChangeArrowheads="1"/>
          </p:cNvPicPr>
          <p:nvPr/>
        </p:nvPicPr>
        <p:blipFill>
          <a:blip r:embed="rId2">
            <a:lum bright="-10000" contrast="10000"/>
          </a:blip>
          <a:srcRect/>
          <a:stretch>
            <a:fillRect/>
          </a:stretch>
        </p:blipFill>
        <p:spPr bwMode="auto">
          <a:xfrm>
            <a:off x="5003800" y="2420938"/>
            <a:ext cx="3340100" cy="2505075"/>
          </a:xfrm>
          <a:prstGeom prst="rect">
            <a:avLst/>
          </a:prstGeom>
          <a:noFill/>
          <a:ln w="38100">
            <a:solidFill>
              <a:srgbClr val="79551B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229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052513"/>
            <a:ext cx="4103687" cy="4662487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altLang="ru-RU" sz="2000" b="1" smtClean="0"/>
              <a:t>      Весь ансамбль стрелки Васильевского острова, включает в себя: здание Биржи, Ростральные колонны, а также два пологих спуска к Неве украшенные львиными масками с причальными кольцами. А у самой воды словно замерли огромные гранитные шары. Все это спроектировал французский архитектор Тома де Томон.</a:t>
            </a:r>
          </a:p>
        </p:txBody>
      </p:sp>
      <p:pic>
        <p:nvPicPr>
          <p:cNvPr id="20483" name="Picture 4" descr="birja"/>
          <p:cNvPicPr>
            <a:picLocks noChangeAspect="1" noChangeArrowheads="1"/>
          </p:cNvPicPr>
          <p:nvPr/>
        </p:nvPicPr>
        <p:blipFill>
          <a:blip r:embed="rId2">
            <a:lum bright="-10000" contrast="10000"/>
          </a:blip>
          <a:srcRect/>
          <a:stretch>
            <a:fillRect/>
          </a:stretch>
        </p:blipFill>
        <p:spPr bwMode="auto">
          <a:xfrm>
            <a:off x="4716463" y="765175"/>
            <a:ext cx="3419475" cy="2620963"/>
          </a:xfrm>
          <a:prstGeom prst="rect">
            <a:avLst/>
          </a:prstGeom>
          <a:noFill/>
          <a:ln w="38100">
            <a:solidFill>
              <a:srgbClr val="79551B"/>
            </a:solidFill>
            <a:miter lim="800000"/>
            <a:headEnd/>
            <a:tailEnd/>
          </a:ln>
        </p:spPr>
      </p:pic>
      <p:pic>
        <p:nvPicPr>
          <p:cNvPr id="20484" name="Picture 5" descr="PICT6964"/>
          <p:cNvPicPr>
            <a:picLocks noChangeAspect="1" noChangeArrowheads="1"/>
          </p:cNvPicPr>
          <p:nvPr/>
        </p:nvPicPr>
        <p:blipFill>
          <a:blip r:embed="rId3">
            <a:lum bright="-10000" contrast="10000"/>
          </a:blip>
          <a:srcRect/>
          <a:stretch>
            <a:fillRect/>
          </a:stretch>
        </p:blipFill>
        <p:spPr bwMode="auto">
          <a:xfrm>
            <a:off x="4716463" y="3573463"/>
            <a:ext cx="3498850" cy="2624137"/>
          </a:xfrm>
          <a:prstGeom prst="rect">
            <a:avLst/>
          </a:prstGeom>
          <a:noFill/>
          <a:ln w="38100">
            <a:solidFill>
              <a:srgbClr val="79551B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450" y="692150"/>
            <a:ext cx="7038975" cy="5545138"/>
          </a:xfrm>
        </p:spPr>
        <p:txBody>
          <a:bodyPr>
            <a:normAutofit/>
          </a:bodyPr>
          <a:lstStyle/>
          <a:p>
            <a:pPr marL="365760" indent="-283464" fontAlgn="auto">
              <a:spcAft>
                <a:spcPts val="0"/>
              </a:spcAft>
              <a:buFontTx/>
              <a:buNone/>
              <a:defRPr/>
            </a:pPr>
            <a:r>
              <a:rPr lang="ru-RU" dirty="0" smtClean="0"/>
              <a:t>Задания для внимательных:</a:t>
            </a:r>
          </a:p>
          <a:p>
            <a:pPr marL="457200" indent="-457200" fontAlgn="auto">
              <a:spcAft>
                <a:spcPts val="0"/>
              </a:spcAft>
              <a:buFontTx/>
              <a:buAutoNum type="arabicPeriod"/>
              <a:defRPr/>
            </a:pPr>
            <a:r>
              <a:rPr lang="ru-RU" sz="2000" b="1" dirty="0" smtClean="0"/>
              <a:t>Кто автор ансамбля «Стрелка Васильевского острова»?</a:t>
            </a:r>
          </a:p>
          <a:p>
            <a:pPr marL="457200" indent="-457200" algn="ctr" fontAlgn="auto">
              <a:spcAft>
                <a:spcPts val="0"/>
              </a:spcAft>
              <a:buFontTx/>
              <a:buNone/>
              <a:defRPr/>
            </a:pP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        Тома де </a:t>
            </a:r>
            <a:r>
              <a:rPr lang="ru-RU" sz="2000" b="1" dirty="0" err="1" smtClean="0">
                <a:solidFill>
                  <a:schemeClr val="accent2">
                    <a:lumMod val="50000"/>
                  </a:schemeClr>
                </a:solidFill>
              </a:rPr>
              <a:t>Томон</a:t>
            </a:r>
            <a:endParaRPr lang="ru-RU" sz="20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457200" indent="-457200" fontAlgn="auto">
              <a:spcAft>
                <a:spcPts val="0"/>
              </a:spcAft>
              <a:buFontTx/>
              <a:buAutoNum type="arabicPeriod" startAt="2"/>
              <a:defRPr/>
            </a:pPr>
            <a:r>
              <a:rPr lang="ru-RU" sz="2000" b="1" dirty="0" smtClean="0"/>
              <a:t> Чем украшены ростральные колонны?</a:t>
            </a:r>
          </a:p>
          <a:p>
            <a:pPr marL="457200" indent="-457200" algn="ctr" fontAlgn="auto">
              <a:spcAft>
                <a:spcPts val="0"/>
              </a:spcAft>
              <a:buFontTx/>
              <a:buNone/>
              <a:defRPr/>
            </a:pPr>
            <a:r>
              <a:rPr lang="ru-RU" sz="2000" b="1" dirty="0" smtClean="0"/>
              <a:t>               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Рострами </a:t>
            </a:r>
          </a:p>
          <a:p>
            <a:pPr marL="457200" indent="-457200" fontAlgn="auto">
              <a:spcAft>
                <a:spcPts val="0"/>
              </a:spcAft>
              <a:buFontTx/>
              <a:buAutoNum type="arabicPeriod" startAt="3"/>
              <a:defRPr/>
            </a:pPr>
            <a:r>
              <a:rPr lang="ru-RU" sz="2000" b="1" dirty="0" smtClean="0"/>
              <a:t>Чем являются ростральные колонны на самом деле?</a:t>
            </a:r>
          </a:p>
          <a:p>
            <a:pPr marL="457200" indent="-457200" algn="ctr" fontAlgn="auto">
              <a:spcAft>
                <a:spcPts val="0"/>
              </a:spcAft>
              <a:buFontTx/>
              <a:buNone/>
              <a:defRPr/>
            </a:pPr>
            <a:r>
              <a:rPr lang="ru-RU" sz="2000" b="1" dirty="0" smtClean="0"/>
              <a:t>             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Маяками</a:t>
            </a:r>
          </a:p>
          <a:p>
            <a:pPr marL="457200" indent="-457200" fontAlgn="auto">
              <a:spcAft>
                <a:spcPts val="0"/>
              </a:spcAft>
              <a:buFontTx/>
              <a:buAutoNum type="arabicPeriod" startAt="4"/>
              <a:defRPr/>
            </a:pPr>
            <a:r>
              <a:rPr lang="ru-RU" sz="2000" b="1" dirty="0" smtClean="0"/>
              <a:t>Что входит в ансамбль «Стрелка Васильевского острова?</a:t>
            </a:r>
          </a:p>
          <a:p>
            <a:pPr marL="457200" indent="-457200" algn="ctr" fontAlgn="auto">
              <a:spcAft>
                <a:spcPts val="0"/>
              </a:spcAft>
              <a:buFontTx/>
              <a:buNone/>
              <a:defRPr/>
            </a:pPr>
            <a:r>
              <a:rPr lang="ru-RU" sz="2000" b="1" dirty="0" smtClean="0"/>
              <a:t>       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Здание Биржи, Ростральные колонны, два пологих спуска, украшенных львиными масками с причальными кольцами</a:t>
            </a:r>
          </a:p>
          <a:p>
            <a:pPr marL="457200" indent="-457200" fontAlgn="auto">
              <a:spcAft>
                <a:spcPts val="0"/>
              </a:spcAft>
              <a:buFontTx/>
              <a:buNone/>
              <a:defRPr/>
            </a:pPr>
            <a:endParaRPr lang="ru-RU" sz="2000" b="1" dirty="0" smtClean="0"/>
          </a:p>
          <a:p>
            <a:pPr marL="457200" indent="-457200" fontAlgn="auto">
              <a:spcAft>
                <a:spcPts val="0"/>
              </a:spcAft>
              <a:buFontTx/>
              <a:buNone/>
              <a:defRPr/>
            </a:pPr>
            <a:endParaRPr lang="ru-RU" sz="2000" b="1" dirty="0" smtClean="0"/>
          </a:p>
          <a:p>
            <a:pPr marL="457200" indent="-457200" fontAlgn="auto">
              <a:spcAft>
                <a:spcPts val="0"/>
              </a:spcAft>
              <a:buFontTx/>
              <a:buAutoNum type="arabicPeriod" startAt="2"/>
              <a:defRPr/>
            </a:pP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700338" y="692150"/>
            <a:ext cx="5484812" cy="9144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smtClean="0">
                <a:solidFill>
                  <a:schemeClr val="tx2">
                    <a:satMod val="130000"/>
                  </a:schemeClr>
                </a:solidFill>
              </a:rPr>
              <a:t>Зимний дворец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971550" y="1628775"/>
            <a:ext cx="7140575" cy="5229225"/>
          </a:xfrm>
        </p:spPr>
        <p:txBody>
          <a:bodyPr/>
          <a:lstStyle/>
          <a:p>
            <a:pPr algn="just">
              <a:buFontTx/>
              <a:buNone/>
            </a:pPr>
            <a:r>
              <a:rPr lang="ru-RU" altLang="ru-RU" sz="2000" b="1" smtClean="0"/>
              <a:t>     Первый Зимний дворец был построен при Петре </a:t>
            </a:r>
            <a:r>
              <a:rPr lang="en-US" altLang="ru-RU" sz="2000" b="1" smtClean="0"/>
              <a:t>I</a:t>
            </a:r>
            <a:r>
              <a:rPr lang="ru-RU" altLang="ru-RU" sz="2000" b="1" smtClean="0"/>
              <a:t> архитектором Доменико Трезини. Он же в 1726 году перестроил и расширил старый дворец. При императрице Анне Иоанновне архитектор Франческо Бартоломео Растрелли еще раз перестроил дворец. Дворец был великолепен! В новом здании было 3 этажа. В Зимнем дворце русские цари жили зимой, отсюда и название. При Екатерине </a:t>
            </a:r>
            <a:r>
              <a:rPr lang="en-US" altLang="ru-RU" sz="2000" b="1" smtClean="0"/>
              <a:t>II</a:t>
            </a:r>
            <a:r>
              <a:rPr lang="ru-RU" altLang="ru-RU" sz="2000" b="1" smtClean="0"/>
              <a:t> русские послы в разных странах покупали картины, скульптуры, фарфоровые сервизы …Все произведения искусства немедленно отсылали в Петербург.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549275"/>
            <a:ext cx="7608888" cy="2735263"/>
          </a:xfrm>
        </p:spPr>
        <p:txBody>
          <a:bodyPr/>
          <a:lstStyle/>
          <a:p>
            <a:pPr>
              <a:buFontTx/>
              <a:buNone/>
            </a:pPr>
            <a:r>
              <a:rPr lang="ru-RU" altLang="ru-RU" smtClean="0"/>
              <a:t>    </a:t>
            </a:r>
            <a:r>
              <a:rPr lang="ru-RU" altLang="ru-RU" sz="2000" b="1" smtClean="0"/>
              <a:t>Первой прибыла в 1764 году огромная коллекция картин голландских и фламандских художников. Она-то и положила начало собраниям Эрмитажа. Сейчас в дворцовый комплекс входят пять зданий, соединенных висячими переходами: Зимний дворец, Малый Эрмитаж, Старый Эрмитаж, Новый Эрмитаж и Эрмитажный театр. В наше время Эрмитаж стал одним из лучших музеев мира. </a:t>
            </a:r>
          </a:p>
        </p:txBody>
      </p:sp>
      <p:pic>
        <p:nvPicPr>
          <p:cNvPr id="16387" name="Picture 5" descr="985e07dba798"/>
          <p:cNvPicPr>
            <a:picLocks noChangeAspect="1" noChangeArrowheads="1"/>
          </p:cNvPicPr>
          <p:nvPr/>
        </p:nvPicPr>
        <p:blipFill>
          <a:blip r:embed="rId2">
            <a:lum bright="-10000" contrast="10000"/>
          </a:blip>
          <a:srcRect/>
          <a:stretch>
            <a:fillRect/>
          </a:stretch>
        </p:blipFill>
        <p:spPr bwMode="auto">
          <a:xfrm>
            <a:off x="1763713" y="3213100"/>
            <a:ext cx="5476875" cy="2989263"/>
          </a:xfrm>
          <a:prstGeom prst="rect">
            <a:avLst/>
          </a:prstGeom>
          <a:solidFill>
            <a:schemeClr val="accent1"/>
          </a:solidFill>
          <a:ln w="38100">
            <a:solidFill>
              <a:srgbClr val="79551B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638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288" y="692150"/>
            <a:ext cx="7831137" cy="5329238"/>
          </a:xfrm>
        </p:spPr>
        <p:txBody>
          <a:bodyPr>
            <a:normAutofit/>
          </a:bodyPr>
          <a:lstStyle/>
          <a:p>
            <a:pPr marL="365760" indent="-283464" algn="just" fontAlgn="auto">
              <a:spcAft>
                <a:spcPts val="0"/>
              </a:spcAft>
              <a:buFontTx/>
              <a:buNone/>
              <a:defRPr/>
            </a:pPr>
            <a:r>
              <a:rPr lang="ru-RU" dirty="0" smtClean="0"/>
              <a:t>Отгадай ребус:             ,                  ,</a:t>
            </a:r>
            <a:endParaRPr lang="ru-RU" b="1" dirty="0" smtClean="0"/>
          </a:p>
          <a:p>
            <a:pPr marL="365760" indent="-283464" algn="just" fontAlgn="auto">
              <a:spcAft>
                <a:spcPts val="0"/>
              </a:spcAft>
              <a:buFontTx/>
              <a:buNone/>
              <a:defRPr/>
            </a:pPr>
            <a:r>
              <a:rPr lang="ru-RU" sz="4400" b="1" dirty="0" smtClean="0"/>
              <a:t>                                                       Л И</a:t>
            </a:r>
          </a:p>
          <a:p>
            <a:pPr marL="365760" indent="-283464" algn="ctr" fontAlgn="auto">
              <a:spcAft>
                <a:spcPts val="0"/>
              </a:spcAft>
              <a:buFontTx/>
              <a:buNone/>
              <a:defRPr/>
            </a:pP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Растрелли</a:t>
            </a:r>
          </a:p>
          <a:p>
            <a:pPr marL="365760" indent="-283464" algn="just" fontAlgn="auto">
              <a:spcAft>
                <a:spcPts val="0"/>
              </a:spcAft>
              <a:buFontTx/>
              <a:buNone/>
              <a:defRPr/>
            </a:pPr>
            <a:r>
              <a:rPr lang="ru-RU" sz="2400" b="1" dirty="0" smtClean="0"/>
              <a:t>Вопросы для внимательных:</a:t>
            </a:r>
          </a:p>
          <a:p>
            <a:pPr marL="457200" indent="-457200" algn="just" fontAlgn="auto">
              <a:spcAft>
                <a:spcPts val="0"/>
              </a:spcAft>
              <a:buFontTx/>
              <a:buAutoNum type="arabicPeriod"/>
              <a:defRPr/>
            </a:pPr>
            <a:r>
              <a:rPr lang="ru-RU" sz="2000" b="1" dirty="0" smtClean="0"/>
              <a:t>Чем является Зимний дворец в наши дни?</a:t>
            </a:r>
          </a:p>
          <a:p>
            <a:pPr marL="457200" indent="-457200" algn="ctr" fontAlgn="auto">
              <a:spcAft>
                <a:spcPts val="0"/>
              </a:spcAft>
              <a:buFontTx/>
              <a:buNone/>
              <a:defRPr/>
            </a:pPr>
            <a:r>
              <a:rPr lang="ru-RU" sz="2400" b="1" dirty="0" smtClean="0"/>
              <a:t>   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Музеем</a:t>
            </a:r>
          </a:p>
          <a:p>
            <a:pPr marL="457200" indent="-457200" algn="just" fontAlgn="auto">
              <a:spcAft>
                <a:spcPts val="0"/>
              </a:spcAft>
              <a:buFontTx/>
              <a:buNone/>
              <a:defRPr/>
            </a:pPr>
            <a:r>
              <a:rPr lang="ru-RU" sz="2000" b="1" dirty="0" smtClean="0"/>
              <a:t>2. Сколько раз перестраивался Зимний дворец?</a:t>
            </a:r>
          </a:p>
          <a:p>
            <a:pPr marL="457200" indent="-457200" algn="ctr" fontAlgn="auto">
              <a:spcAft>
                <a:spcPts val="0"/>
              </a:spcAft>
              <a:buFontTx/>
              <a:buNone/>
              <a:defRPr/>
            </a:pP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4 раза</a:t>
            </a:r>
          </a:p>
          <a:p>
            <a:pPr marL="457200" indent="-457200" fontAlgn="auto">
              <a:spcAft>
                <a:spcPts val="0"/>
              </a:spcAft>
              <a:buFontTx/>
              <a:buNone/>
              <a:defRPr/>
            </a:pPr>
            <a:r>
              <a:rPr lang="ru-RU" sz="2000" b="1" dirty="0" smtClean="0"/>
              <a:t>3. Какие здания входят в Дворцовый комплекс?</a:t>
            </a:r>
          </a:p>
          <a:p>
            <a:pPr marL="457200" indent="-457200" algn="ctr" fontAlgn="auto">
              <a:spcAft>
                <a:spcPts val="0"/>
              </a:spcAft>
              <a:buFontTx/>
              <a:buNone/>
              <a:defRPr/>
            </a:pPr>
            <a:r>
              <a:rPr lang="ru-RU" sz="2400" b="1" dirty="0" smtClean="0"/>
              <a:t> 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Зимний дворец,  Малый Эрмитаж, Старый Эрмитаж, Новый Эрмитаж, Эрмитажный театр</a:t>
            </a:r>
            <a:endParaRPr lang="ru-RU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24579" name="Рисунок 3" descr="77.gif"/>
          <p:cNvPicPr>
            <a:picLocks noChangeAspect="1"/>
          </p:cNvPicPr>
          <p:nvPr/>
        </p:nvPicPr>
        <p:blipFill>
          <a:blip r:embed="rId2">
            <a:lum bright="-20000" contrast="10000"/>
          </a:blip>
          <a:srcRect/>
          <a:stretch>
            <a:fillRect/>
          </a:stretch>
        </p:blipFill>
        <p:spPr bwMode="auto">
          <a:xfrm>
            <a:off x="3649663" y="1003300"/>
            <a:ext cx="561975" cy="93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0" name="Рисунок 7" descr="Копия 127940b3431246a00184e2739e1e6e5c (1)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2816958">
            <a:off x="4301332" y="1075531"/>
            <a:ext cx="2400300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700338" y="692150"/>
            <a:ext cx="5484812" cy="9144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smtClean="0">
                <a:solidFill>
                  <a:schemeClr val="tx2">
                    <a:satMod val="130000"/>
                  </a:schemeClr>
                </a:solidFill>
              </a:rPr>
              <a:t>Дворцовая площадь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412875"/>
            <a:ext cx="4391025" cy="4392613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altLang="ru-RU" sz="2000" b="1" smtClean="0"/>
              <a:t>    </a:t>
            </a:r>
            <a:r>
              <a:rPr lang="en-US" altLang="ru-RU" sz="2000" b="1" smtClean="0"/>
              <a:t> </a:t>
            </a:r>
            <a:r>
              <a:rPr lang="ru-RU" altLang="ru-RU" sz="2000" b="1" smtClean="0"/>
              <a:t> Главная площадь Санкт-Петербурга- Дворцовая. В центре Дворцовой площади возвышается Александровская колонна. Это величайший в мире гранитный монолит. Колонна построена по проекту Огюста Монферрана. Этот памятник воздвигнут в честь победы России над армией Наполеона. Колонна получила свое название в честь императора Александра </a:t>
            </a:r>
            <a:r>
              <a:rPr lang="en-US" altLang="ru-RU" sz="2000" b="1" smtClean="0"/>
              <a:t>I </a:t>
            </a:r>
            <a:r>
              <a:rPr lang="ru-RU" altLang="ru-RU" sz="2000" b="1" smtClean="0"/>
              <a:t>.</a:t>
            </a:r>
          </a:p>
        </p:txBody>
      </p:sp>
      <p:pic>
        <p:nvPicPr>
          <p:cNvPr id="5" name="Рисунок 4" descr="r_p_527fb13b461fd42db12e24e820904c40.jpg"/>
          <p:cNvPicPr>
            <a:picLocks noChangeAspect="1"/>
          </p:cNvPicPr>
          <p:nvPr/>
        </p:nvPicPr>
        <p:blipFill>
          <a:blip r:embed="rId2">
            <a:lum bright="-20000" contrast="10000"/>
          </a:blip>
          <a:stretch>
            <a:fillRect/>
          </a:stretch>
        </p:blipFill>
        <p:spPr>
          <a:xfrm>
            <a:off x="4716463" y="1628775"/>
            <a:ext cx="3611562" cy="3744913"/>
          </a:xfrm>
          <a:prstGeom prst="rect">
            <a:avLst/>
          </a:prstGeom>
          <a:ln w="38100" cap="sq">
            <a:solidFill>
              <a:srgbClr val="79551B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741613" y="762000"/>
            <a:ext cx="5484812" cy="65087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smtClean="0">
                <a:solidFill>
                  <a:schemeClr val="tx2">
                    <a:satMod val="130000"/>
                  </a:schemeClr>
                </a:solidFill>
              </a:rPr>
              <a:t>Невский проспект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341438"/>
            <a:ext cx="7848600" cy="2735262"/>
          </a:xfrm>
        </p:spPr>
        <p:txBody>
          <a:bodyPr/>
          <a:lstStyle/>
          <a:p>
            <a:pPr algn="just">
              <a:buFontTx/>
              <a:buNone/>
            </a:pPr>
            <a:r>
              <a:rPr lang="ru-RU" altLang="ru-RU" sz="2000" smtClean="0"/>
              <a:t>      </a:t>
            </a:r>
            <a:r>
              <a:rPr lang="ru-RU" altLang="ru-RU" sz="2000" b="1" smtClean="0"/>
              <a:t>Главной улицей нашего города считается Невский проспект.  Начинается проспект у Адмиралтейства, а заканчивается на площади Александра Невского. Невский проспект пересекает реку Мойку, канал Грибоедова и реку Фонтанку. Вдоль широкого Невского проспекта знаменитые архитекторы строили дворцы, дома, храмы, сады. Невский проспект – это сердце Петербурга, его визитная карточка.</a:t>
            </a:r>
          </a:p>
          <a:p>
            <a:pPr>
              <a:buFontTx/>
              <a:buNone/>
            </a:pPr>
            <a:endParaRPr lang="ru-RU" altLang="ru-RU" sz="2000" b="1" smtClean="0"/>
          </a:p>
        </p:txBody>
      </p:sp>
      <p:pic>
        <p:nvPicPr>
          <p:cNvPr id="19460" name="Picture 4" descr="70183266"/>
          <p:cNvPicPr>
            <a:picLocks noChangeAspect="1" noChangeArrowheads="1"/>
          </p:cNvPicPr>
          <p:nvPr/>
        </p:nvPicPr>
        <p:blipFill>
          <a:blip r:embed="rId2">
            <a:lum contrast="10000"/>
          </a:blip>
          <a:srcRect/>
          <a:stretch>
            <a:fillRect/>
          </a:stretch>
        </p:blipFill>
        <p:spPr bwMode="auto">
          <a:xfrm>
            <a:off x="2414588" y="3933825"/>
            <a:ext cx="4314825" cy="2265363"/>
          </a:xfrm>
          <a:prstGeom prst="rect">
            <a:avLst/>
          </a:prstGeom>
          <a:noFill/>
          <a:ln w="38100">
            <a:solidFill>
              <a:srgbClr val="79551B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946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2741613" y="762000"/>
            <a:ext cx="5484812" cy="579438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smtClean="0">
                <a:solidFill>
                  <a:schemeClr val="tx2">
                    <a:satMod val="130000"/>
                  </a:schemeClr>
                </a:solidFill>
              </a:rPr>
              <a:t>Кунсткамера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341438"/>
            <a:ext cx="7488237" cy="3236912"/>
          </a:xfrm>
        </p:spPr>
        <p:txBody>
          <a:bodyPr/>
          <a:lstStyle/>
          <a:p>
            <a:pPr algn="just">
              <a:buFontTx/>
              <a:buNone/>
            </a:pPr>
            <a:r>
              <a:rPr lang="ru-RU" altLang="ru-RU" sz="2000" b="1" smtClean="0"/>
              <a:t>     При Петре </a:t>
            </a:r>
            <a:r>
              <a:rPr lang="en-US" altLang="ru-RU" sz="2000" b="1" smtClean="0"/>
              <a:t>I</a:t>
            </a:r>
            <a:r>
              <a:rPr lang="ru-RU" altLang="ru-RU" sz="2000" b="1" smtClean="0"/>
              <a:t> В Санкт-Петербурге был создан самый первый музей в стране – Кунсткамера. Она была открыта в 1719 году. Из-за границы Петр </a:t>
            </a:r>
            <a:r>
              <a:rPr lang="en-US" altLang="ru-RU" sz="2000" b="1" smtClean="0"/>
              <a:t>I</a:t>
            </a:r>
            <a:r>
              <a:rPr lang="ru-RU" altLang="ru-RU" sz="2000" b="1" smtClean="0"/>
              <a:t> привозил модели кораблей, инструменты, редкие книги, чучела животных и многое другое. Из поездок по России он привозил одежду и предметы быта различных народностей. Все эти редкости и положили начало коллекции Кунсткамеры. </a:t>
            </a:r>
          </a:p>
        </p:txBody>
      </p:sp>
      <p:pic>
        <p:nvPicPr>
          <p:cNvPr id="20484" name="Picture 4" descr="8770"/>
          <p:cNvPicPr>
            <a:picLocks noChangeAspect="1" noChangeArrowheads="1"/>
          </p:cNvPicPr>
          <p:nvPr/>
        </p:nvPicPr>
        <p:blipFill>
          <a:blip r:embed="rId2">
            <a:lum bright="-10000" contrast="10000"/>
          </a:blip>
          <a:srcRect/>
          <a:stretch>
            <a:fillRect/>
          </a:stretch>
        </p:blipFill>
        <p:spPr bwMode="auto">
          <a:xfrm>
            <a:off x="2411413" y="3933825"/>
            <a:ext cx="3789362" cy="2243138"/>
          </a:xfrm>
          <a:prstGeom prst="rect">
            <a:avLst/>
          </a:prstGeom>
          <a:noFill/>
          <a:ln w="38100">
            <a:solidFill>
              <a:srgbClr val="79551B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048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2700338" y="333375"/>
            <a:ext cx="5484812" cy="11303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smtClean="0">
                <a:solidFill>
                  <a:schemeClr val="tx2">
                    <a:satMod val="130000"/>
                  </a:schemeClr>
                </a:solidFill>
              </a:rPr>
              <a:t>                Нева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125538"/>
            <a:ext cx="7542212" cy="4318000"/>
          </a:xfrm>
        </p:spPr>
        <p:txBody>
          <a:bodyPr/>
          <a:lstStyle/>
          <a:p>
            <a:pPr algn="just">
              <a:buFontTx/>
              <a:buNone/>
            </a:pPr>
            <a:r>
              <a:rPr lang="ru-RU" altLang="ru-RU" sz="2000" b="1" smtClean="0"/>
              <a:t>      Главная река нашего города – Нева. Нева – стремительная и полноводная река. При впадении в Финский залив она разбивается на несколько речек. Между ними находятся острова. Санкт-Петербург стоит на островах – их 42. Нева не всегда спокойно и плавно течет. Иногда она выходит из своих берегов, и тогда может произойти наводнение. За 300 лет в Санкт-Петербурге произошло более трехсот наводнений.</a:t>
            </a:r>
          </a:p>
        </p:txBody>
      </p:sp>
      <p:pic>
        <p:nvPicPr>
          <p:cNvPr id="21508" name="Picture 5" descr="getpic (1)"/>
          <p:cNvPicPr>
            <a:picLocks noChangeAspect="1" noChangeArrowheads="1"/>
          </p:cNvPicPr>
          <p:nvPr/>
        </p:nvPicPr>
        <p:blipFill>
          <a:blip r:embed="rId2">
            <a:lum bright="-10000" contrast="10000"/>
          </a:blip>
          <a:srcRect/>
          <a:stretch>
            <a:fillRect/>
          </a:stretch>
        </p:blipFill>
        <p:spPr bwMode="auto">
          <a:xfrm>
            <a:off x="2627313" y="4005263"/>
            <a:ext cx="4278312" cy="2149475"/>
          </a:xfrm>
          <a:prstGeom prst="rect">
            <a:avLst/>
          </a:prstGeom>
          <a:noFill/>
          <a:ln w="38100">
            <a:solidFill>
              <a:srgbClr val="79551B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150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843213" y="1268413"/>
            <a:ext cx="5502275" cy="15875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altLang="ru-RU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altLang="ru-RU" smtClean="0">
                <a:solidFill>
                  <a:schemeClr val="tx2">
                    <a:satMod val="130000"/>
                  </a:schemeClr>
                </a:solidFill>
              </a:rPr>
            </a:br>
            <a:endParaRPr lang="ru-RU" altLang="ru-RU" smtClean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2555875" y="692150"/>
            <a:ext cx="5484813" cy="4878388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altLang="ru-RU" sz="2000" b="1" smtClean="0"/>
              <a:t>Основные цели мероприятия:</a:t>
            </a:r>
          </a:p>
          <a:p>
            <a:r>
              <a:rPr lang="ru-RU" altLang="ru-RU" sz="2000" b="1" smtClean="0"/>
              <a:t>Закрепление знаний детей об истории создания Санкт-Петербурга, его архитектуре и его значении в мировой и европейской культуре</a:t>
            </a:r>
          </a:p>
          <a:p>
            <a:r>
              <a:rPr lang="ru-RU" altLang="ru-RU" sz="2000" b="1" smtClean="0"/>
              <a:t>Воспитание петербуржца в лучших традициях петербургской культуры.</a:t>
            </a:r>
          </a:p>
          <a:p>
            <a:pPr algn="ctr">
              <a:buFontTx/>
              <a:buNone/>
            </a:pPr>
            <a:r>
              <a:rPr lang="ru-RU" altLang="ru-RU" sz="2000" b="1" smtClean="0"/>
              <a:t> Задачи мероприятия:</a:t>
            </a:r>
          </a:p>
          <a:p>
            <a:r>
              <a:rPr lang="ru-RU" altLang="ru-RU" sz="2000" b="1" smtClean="0"/>
              <a:t>Развить  у детей эмоциональный  интерес к красоте и величию родного города</a:t>
            </a:r>
          </a:p>
          <a:p>
            <a:r>
              <a:rPr lang="ru-RU" altLang="ru-RU" sz="2000" b="1" smtClean="0"/>
              <a:t>Развить у детей фантазию и обогатить словарный запас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741613" y="836613"/>
            <a:ext cx="5484812" cy="72072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smtClean="0">
                <a:solidFill>
                  <a:schemeClr val="tx2">
                    <a:satMod val="130000"/>
                  </a:schemeClr>
                </a:solidFill>
              </a:rPr>
              <a:t>Медный всадник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916113"/>
            <a:ext cx="4608513" cy="3673475"/>
          </a:xfrm>
        </p:spPr>
        <p:txBody>
          <a:bodyPr/>
          <a:lstStyle/>
          <a:p>
            <a:pPr algn="just">
              <a:lnSpc>
                <a:spcPct val="90000"/>
              </a:lnSpc>
              <a:buFontTx/>
              <a:buNone/>
            </a:pPr>
            <a:r>
              <a:rPr lang="ru-RU" altLang="ru-RU" smtClean="0"/>
              <a:t>    </a:t>
            </a:r>
            <a:r>
              <a:rPr lang="ru-RU" altLang="ru-RU" sz="2000" b="1" smtClean="0"/>
              <a:t>Императрица Екатерина</a:t>
            </a:r>
            <a:r>
              <a:rPr lang="en-US" altLang="ru-RU" sz="2000" b="1" smtClean="0"/>
              <a:t> II</a:t>
            </a:r>
            <a:r>
              <a:rPr lang="ru-RU" altLang="ru-RU" sz="2000" b="1" smtClean="0"/>
              <a:t> решила увековечить память о Петре </a:t>
            </a:r>
            <a:r>
              <a:rPr lang="en-US" altLang="ru-RU" sz="2000" b="1" smtClean="0"/>
              <a:t>I</a:t>
            </a:r>
            <a:r>
              <a:rPr lang="ru-RU" altLang="ru-RU" sz="2000" b="1" smtClean="0"/>
              <a:t> и приказала поставить памятник. Автором памятника стал французский скульптор Этьен Фальконе. Пьедесталом памятника стала скала, камень-великан, вырубленная в виде огромной волны. «Медный всадник» является символом нашего города.</a:t>
            </a:r>
          </a:p>
        </p:txBody>
      </p:sp>
      <p:pic>
        <p:nvPicPr>
          <p:cNvPr id="22532" name="Picture 4" descr="lrg_28164_"/>
          <p:cNvPicPr>
            <a:picLocks noChangeAspect="1" noChangeArrowheads="1"/>
          </p:cNvPicPr>
          <p:nvPr/>
        </p:nvPicPr>
        <p:blipFill>
          <a:blip r:embed="rId2">
            <a:lum bright="-10000" contrast="10000"/>
          </a:blip>
          <a:srcRect/>
          <a:stretch>
            <a:fillRect/>
          </a:stretch>
        </p:blipFill>
        <p:spPr bwMode="auto">
          <a:xfrm>
            <a:off x="5003800" y="1773238"/>
            <a:ext cx="3243263" cy="3887787"/>
          </a:xfrm>
          <a:prstGeom prst="rect">
            <a:avLst/>
          </a:prstGeom>
          <a:noFill/>
          <a:ln w="38100">
            <a:solidFill>
              <a:srgbClr val="79551B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253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513" y="333375"/>
            <a:ext cx="6030912" cy="10795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smtClean="0">
                <a:solidFill>
                  <a:schemeClr val="tx2">
                    <a:satMod val="130000"/>
                  </a:schemeClr>
                </a:solidFill>
              </a:rPr>
              <a:t>Символы нашего города</a:t>
            </a:r>
          </a:p>
        </p:txBody>
      </p:sp>
      <p:pic>
        <p:nvPicPr>
          <p:cNvPr id="24579" name="Picture 5" descr="i (2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1863" y="1484313"/>
            <a:ext cx="1905000" cy="1428750"/>
          </a:xfrm>
          <a:prstGeom prst="rect">
            <a:avLst/>
          </a:prstGeom>
          <a:noFill/>
          <a:ln w="38100">
            <a:solidFill>
              <a:srgbClr val="79551B"/>
            </a:solidFill>
            <a:miter lim="800000"/>
            <a:headEnd/>
            <a:tailEnd/>
          </a:ln>
        </p:spPr>
      </p:pic>
      <p:pic>
        <p:nvPicPr>
          <p:cNvPr id="24580" name="Picture 6" descr="i (3)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16013" y="1484313"/>
            <a:ext cx="1895475" cy="1428750"/>
          </a:xfrm>
          <a:prstGeom prst="rect">
            <a:avLst/>
          </a:prstGeom>
          <a:noFill/>
          <a:ln w="38100">
            <a:solidFill>
              <a:srgbClr val="79551B"/>
            </a:solidFill>
            <a:miter lim="800000"/>
            <a:headEnd/>
            <a:tailEnd/>
          </a:ln>
        </p:spPr>
      </p:pic>
      <p:pic>
        <p:nvPicPr>
          <p:cNvPr id="24581" name="Picture 8" descr="i (5)"/>
          <p:cNvPicPr>
            <a:picLocks noChangeAspect="1" noChangeArrowheads="1"/>
          </p:cNvPicPr>
          <p:nvPr/>
        </p:nvPicPr>
        <p:blipFill>
          <a:blip r:embed="rId4">
            <a:lum bright="-10000" contrast="10000"/>
          </a:blip>
          <a:srcRect/>
          <a:stretch>
            <a:fillRect/>
          </a:stretch>
        </p:blipFill>
        <p:spPr bwMode="auto">
          <a:xfrm>
            <a:off x="6156325" y="4076700"/>
            <a:ext cx="1905000" cy="1428750"/>
          </a:xfrm>
          <a:prstGeom prst="rect">
            <a:avLst/>
          </a:prstGeom>
          <a:noFill/>
          <a:ln w="38100">
            <a:solidFill>
              <a:srgbClr val="79551B"/>
            </a:solidFill>
            <a:miter lim="800000"/>
            <a:headEnd/>
            <a:tailEnd/>
          </a:ln>
        </p:spPr>
      </p:pic>
      <p:pic>
        <p:nvPicPr>
          <p:cNvPr id="16" name="Рисунок 15" descr="77772050_4014242_Isaakievskiysobor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16013" y="4221163"/>
            <a:ext cx="1871662" cy="1403350"/>
          </a:xfrm>
          <a:prstGeom prst="rect">
            <a:avLst/>
          </a:prstGeom>
          <a:ln w="38100" cap="sq">
            <a:solidFill>
              <a:srgbClr val="79551B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2" name="Рисунок 11" descr="i (4)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35375" y="2852738"/>
            <a:ext cx="1873250" cy="1379537"/>
          </a:xfrm>
          <a:prstGeom prst="rect">
            <a:avLst/>
          </a:prstGeom>
          <a:ln w="38100" cap="sq">
            <a:solidFill>
              <a:srgbClr val="79551B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7" name="TextBox 16"/>
          <p:cNvSpPr txBox="1"/>
          <p:nvPr/>
        </p:nvSpPr>
        <p:spPr>
          <a:xfrm>
            <a:off x="971550" y="3068638"/>
            <a:ext cx="2520950" cy="8318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1600" b="1" dirty="0">
                <a:solidFill>
                  <a:srgbClr val="79551B"/>
                </a:solidFill>
                <a:latin typeface="+mj-lt"/>
              </a:rPr>
              <a:t>Ангел –флюгер на</a:t>
            </a:r>
          </a:p>
          <a:p>
            <a:pPr>
              <a:defRPr/>
            </a:pPr>
            <a:r>
              <a:rPr lang="ru-RU" sz="1600" b="1" dirty="0">
                <a:solidFill>
                  <a:srgbClr val="79551B"/>
                </a:solidFill>
                <a:latin typeface="+mj-lt"/>
              </a:rPr>
              <a:t>Петропавловском соборе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011863" y="3141663"/>
            <a:ext cx="2232025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1600" b="1" dirty="0">
                <a:solidFill>
                  <a:srgbClr val="79551B"/>
                </a:solidFill>
                <a:latin typeface="+mj-lt"/>
              </a:rPr>
              <a:t>Медный всадник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563938" y="4437063"/>
            <a:ext cx="2959100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1600" b="1" dirty="0">
                <a:solidFill>
                  <a:srgbClr val="79551B"/>
                </a:solidFill>
                <a:latin typeface="+mj-lt"/>
              </a:rPr>
              <a:t>Разводные мосты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971550" y="5805488"/>
            <a:ext cx="2932113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1600" b="1" dirty="0">
                <a:solidFill>
                  <a:srgbClr val="79551B"/>
                </a:solidFill>
                <a:latin typeface="+mj-lt"/>
              </a:rPr>
              <a:t>Исаакиевский собор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084888" y="5805488"/>
            <a:ext cx="2960687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1600" b="1" dirty="0">
                <a:solidFill>
                  <a:srgbClr val="79551B"/>
                </a:solidFill>
                <a:latin typeface="+mj-lt"/>
              </a:rPr>
              <a:t>Крейсер Аврора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0" grpId="0"/>
      <p:bldP spid="2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260350"/>
            <a:ext cx="6318250" cy="122396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smtClean="0">
                <a:solidFill>
                  <a:schemeClr val="tx2">
                    <a:satMod val="130000"/>
                  </a:schemeClr>
                </a:solidFill>
              </a:rPr>
              <a:t>Символы нашего города</a:t>
            </a:r>
          </a:p>
        </p:txBody>
      </p:sp>
      <p:pic>
        <p:nvPicPr>
          <p:cNvPr id="25603" name="Picture 11" descr="i (8)"/>
          <p:cNvPicPr>
            <a:picLocks noChangeAspect="1" noChangeArrowheads="1"/>
          </p:cNvPicPr>
          <p:nvPr/>
        </p:nvPicPr>
        <p:blipFill>
          <a:blip r:embed="rId2">
            <a:lum bright="-10000" contrast="10000"/>
          </a:blip>
          <a:srcRect/>
          <a:stretch>
            <a:fillRect/>
          </a:stretch>
        </p:blipFill>
        <p:spPr bwMode="auto">
          <a:xfrm>
            <a:off x="1187450" y="4221163"/>
            <a:ext cx="1152525" cy="1428750"/>
          </a:xfrm>
          <a:prstGeom prst="rect">
            <a:avLst/>
          </a:prstGeom>
          <a:noFill/>
          <a:ln w="38100">
            <a:solidFill>
              <a:srgbClr val="79551B"/>
            </a:solidFill>
            <a:miter lim="800000"/>
            <a:headEnd/>
            <a:tailEnd/>
          </a:ln>
        </p:spPr>
      </p:pic>
      <p:pic>
        <p:nvPicPr>
          <p:cNvPr id="25604" name="Picture 13" descr="i (9)"/>
          <p:cNvPicPr>
            <a:picLocks noChangeAspect="1" noChangeArrowheads="1"/>
          </p:cNvPicPr>
          <p:nvPr/>
        </p:nvPicPr>
        <p:blipFill>
          <a:blip r:embed="rId3">
            <a:lum contrast="10000"/>
          </a:blip>
          <a:srcRect/>
          <a:stretch>
            <a:fillRect/>
          </a:stretch>
        </p:blipFill>
        <p:spPr bwMode="auto">
          <a:xfrm>
            <a:off x="1187450" y="1557338"/>
            <a:ext cx="1200150" cy="1428750"/>
          </a:xfrm>
          <a:prstGeom prst="rect">
            <a:avLst/>
          </a:prstGeom>
          <a:noFill/>
          <a:ln w="38100">
            <a:solidFill>
              <a:srgbClr val="79551B"/>
            </a:solidFill>
            <a:miter lim="800000"/>
            <a:headEnd/>
            <a:tailEnd/>
          </a:ln>
        </p:spPr>
      </p:pic>
      <p:pic>
        <p:nvPicPr>
          <p:cNvPr id="25605" name="Picture 17" descr="i (6)"/>
          <p:cNvPicPr>
            <a:picLocks noChangeAspect="1" noChangeArrowheads="1"/>
          </p:cNvPicPr>
          <p:nvPr/>
        </p:nvPicPr>
        <p:blipFill>
          <a:blip r:embed="rId4">
            <a:lum bright="-10000" contrast="10000"/>
          </a:blip>
          <a:srcRect/>
          <a:stretch>
            <a:fillRect/>
          </a:stretch>
        </p:blipFill>
        <p:spPr bwMode="auto">
          <a:xfrm>
            <a:off x="6011863" y="1557338"/>
            <a:ext cx="1533525" cy="1428750"/>
          </a:xfrm>
          <a:prstGeom prst="rect">
            <a:avLst/>
          </a:prstGeom>
          <a:noFill/>
          <a:ln w="38100">
            <a:solidFill>
              <a:srgbClr val="79551B"/>
            </a:solidFill>
            <a:miter lim="800000"/>
            <a:headEnd/>
            <a:tailEnd/>
          </a:ln>
        </p:spPr>
      </p:pic>
      <p:pic>
        <p:nvPicPr>
          <p:cNvPr id="12" name="Рисунок 11" descr="i (29).jpg"/>
          <p:cNvPicPr>
            <a:picLocks noChangeAspect="1"/>
          </p:cNvPicPr>
          <p:nvPr/>
        </p:nvPicPr>
        <p:blipFill>
          <a:blip r:embed="rId5">
            <a:lum contrast="10000"/>
          </a:blip>
          <a:stretch>
            <a:fillRect/>
          </a:stretch>
        </p:blipFill>
        <p:spPr>
          <a:xfrm>
            <a:off x="6156325" y="4149725"/>
            <a:ext cx="1528763" cy="1527175"/>
          </a:xfrm>
          <a:prstGeom prst="rect">
            <a:avLst/>
          </a:prstGeom>
          <a:ln w="38100" cap="sq">
            <a:solidFill>
              <a:srgbClr val="79551B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3" name="Рисунок 12" descr="i (17).jpg"/>
          <p:cNvPicPr>
            <a:picLocks noChangeAspect="1"/>
          </p:cNvPicPr>
          <p:nvPr/>
        </p:nvPicPr>
        <p:blipFill>
          <a:blip r:embed="rId6">
            <a:lum contrast="20000"/>
          </a:blip>
          <a:stretch>
            <a:fillRect/>
          </a:stretch>
        </p:blipFill>
        <p:spPr>
          <a:xfrm>
            <a:off x="3635375" y="2565400"/>
            <a:ext cx="1368425" cy="1641475"/>
          </a:xfrm>
          <a:prstGeom prst="rect">
            <a:avLst/>
          </a:prstGeom>
          <a:ln w="38100" cap="sq">
            <a:solidFill>
              <a:srgbClr val="79551B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4" name="TextBox 13"/>
          <p:cNvSpPr txBox="1"/>
          <p:nvPr/>
        </p:nvSpPr>
        <p:spPr>
          <a:xfrm>
            <a:off x="755650" y="3141663"/>
            <a:ext cx="2447925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600" b="1" dirty="0">
                <a:solidFill>
                  <a:srgbClr val="79551B"/>
                </a:solidFill>
                <a:latin typeface="+mj-lt"/>
              </a:rPr>
              <a:t>Кораблик на шпиле </a:t>
            </a:r>
          </a:p>
          <a:p>
            <a:pPr algn="ctr">
              <a:defRPr/>
            </a:pPr>
            <a:r>
              <a:rPr lang="ru-RU" sz="1600" b="1" dirty="0">
                <a:solidFill>
                  <a:srgbClr val="79551B"/>
                </a:solidFill>
                <a:latin typeface="+mj-lt"/>
              </a:rPr>
              <a:t>Адмиралтейства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795963" y="3141663"/>
            <a:ext cx="2232025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600" b="1" dirty="0">
                <a:solidFill>
                  <a:srgbClr val="79551B"/>
                </a:solidFill>
                <a:latin typeface="+mj-lt"/>
              </a:rPr>
              <a:t>Петропавловская </a:t>
            </a:r>
          </a:p>
          <a:p>
            <a:pPr algn="ctr">
              <a:defRPr/>
            </a:pPr>
            <a:r>
              <a:rPr lang="ru-RU" sz="1600" b="1" dirty="0">
                <a:solidFill>
                  <a:srgbClr val="79551B"/>
                </a:solidFill>
                <a:latin typeface="+mj-lt"/>
              </a:rPr>
              <a:t>крепость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348038" y="4292600"/>
            <a:ext cx="3027362" cy="3397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1600" b="1" dirty="0">
                <a:solidFill>
                  <a:srgbClr val="79551B"/>
                </a:solidFill>
                <a:latin typeface="+mj-lt"/>
              </a:rPr>
              <a:t>Храм Спас на Крови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27088" y="5805488"/>
            <a:ext cx="3232150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1600" b="1" dirty="0">
                <a:solidFill>
                  <a:srgbClr val="79551B"/>
                </a:solidFill>
                <a:latin typeface="+mj-lt"/>
              </a:rPr>
              <a:t>Ростральные колонны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508625" y="5805488"/>
            <a:ext cx="4273550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1600" b="1" dirty="0">
                <a:solidFill>
                  <a:srgbClr val="79551B"/>
                </a:solidFill>
                <a:latin typeface="+mj-lt"/>
              </a:rPr>
              <a:t>Александровская колонна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8" grpId="0"/>
      <p:bldP spid="1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76375" y="908050"/>
            <a:ext cx="6750050" cy="4806950"/>
          </a:xfrm>
        </p:spPr>
        <p:txBody>
          <a:bodyPr>
            <a:normAutofit/>
          </a:bodyPr>
          <a:lstStyle/>
          <a:p>
            <a:pPr marL="365760" indent="-283464" fontAlgn="auto">
              <a:spcAft>
                <a:spcPts val="0"/>
              </a:spcAft>
              <a:buFontTx/>
              <a:buNone/>
              <a:defRPr/>
            </a:pPr>
            <a:r>
              <a:rPr lang="ru-RU" sz="2000" b="1" dirty="0" smtClean="0"/>
              <a:t>     Все фотоматериалы для презентации взяты со следующих сайтов:</a:t>
            </a:r>
          </a:p>
          <a:p>
            <a:pPr marL="457200" indent="-457200" fontAlgn="auto">
              <a:spcAft>
                <a:spcPts val="0"/>
              </a:spcAft>
              <a:buFontTx/>
              <a:buAutoNum type="arabicPeriod"/>
              <a:defRPr/>
            </a:pPr>
            <a:r>
              <a:rPr lang="en-US" sz="2000" b="1" dirty="0" smtClean="0"/>
              <a:t>al-spbphoto.narod.ru</a:t>
            </a:r>
          </a:p>
          <a:p>
            <a:pPr marL="457200" indent="-457200" fontAlgn="auto">
              <a:spcAft>
                <a:spcPts val="0"/>
              </a:spcAft>
              <a:buFontTx/>
              <a:buAutoNum type="arabicPeriod"/>
              <a:defRPr/>
            </a:pPr>
            <a:r>
              <a:rPr lang="en-US" sz="2000" b="1" dirty="0" smtClean="0"/>
              <a:t> pressFjtj.ru</a:t>
            </a:r>
          </a:p>
          <a:p>
            <a:pPr marL="457200" indent="-457200" fontAlgn="auto">
              <a:spcAft>
                <a:spcPts val="0"/>
              </a:spcAft>
              <a:buFontTx/>
              <a:buAutoNum type="arabicPeriod"/>
              <a:defRPr/>
            </a:pPr>
            <a:r>
              <a:rPr lang="en-US" sz="2000" b="1" dirty="0" smtClean="0"/>
              <a:t>piter-arch.ru</a:t>
            </a:r>
          </a:p>
          <a:p>
            <a:pPr marL="457200" indent="-457200" fontAlgn="auto">
              <a:spcAft>
                <a:spcPts val="0"/>
              </a:spcAft>
              <a:buFontTx/>
              <a:buAutoNum type="arabicPeriod"/>
              <a:defRPr/>
            </a:pPr>
            <a:r>
              <a:rPr lang="en-US" sz="2000" b="1" dirty="0" smtClean="0"/>
              <a:t>spb-guide.re</a:t>
            </a:r>
          </a:p>
          <a:p>
            <a:pPr marL="457200" indent="-457200" fontAlgn="auto">
              <a:spcAft>
                <a:spcPts val="0"/>
              </a:spcAft>
              <a:buFontTx/>
              <a:buAutoNum type="arabicPeriod"/>
              <a:defRPr/>
            </a:pPr>
            <a:r>
              <a:rPr lang="en-US" sz="2000" b="1" dirty="0" smtClean="0"/>
              <a:t>artemis-spb.narod.ru</a:t>
            </a:r>
          </a:p>
          <a:p>
            <a:pPr marL="457200" indent="-457200" fontAlgn="auto">
              <a:spcAft>
                <a:spcPts val="0"/>
              </a:spcAft>
              <a:buFontTx/>
              <a:buAutoNum type="arabicPeriod"/>
              <a:defRPr/>
            </a:pPr>
            <a:r>
              <a:rPr lang="en-US" sz="2000" b="1" dirty="0" smtClean="0"/>
              <a:t>kinder-gorod.ru</a:t>
            </a:r>
          </a:p>
          <a:p>
            <a:pPr marL="457200" indent="-457200" fontAlgn="auto">
              <a:spcAft>
                <a:spcPts val="0"/>
              </a:spcAft>
              <a:buFontTx/>
              <a:buAutoNum type="arabicPeriod"/>
              <a:defRPr/>
            </a:pPr>
            <a:r>
              <a:rPr lang="en-US" sz="2000" b="1" dirty="0" smtClean="0"/>
              <a:t>icgsite.ru</a:t>
            </a:r>
            <a:endParaRPr lang="ru-RU" sz="2000" b="1" dirty="0" smtClean="0"/>
          </a:p>
          <a:p>
            <a:pPr marL="365760" indent="-283464" fontAlgn="auto">
              <a:spcAft>
                <a:spcPts val="0"/>
              </a:spcAft>
              <a:buFontTx/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smtClean="0">
                <a:solidFill>
                  <a:schemeClr val="tx2">
                    <a:satMod val="130000"/>
                  </a:schemeClr>
                </a:solidFill>
              </a:rPr>
              <a:t>Как все начиналось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827088" y="1700213"/>
            <a:ext cx="3889375" cy="4537075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altLang="ru-RU" b="1" smtClean="0"/>
              <a:t>    </a:t>
            </a:r>
            <a:r>
              <a:rPr lang="ru-RU" altLang="ru-RU" sz="2000" b="1" smtClean="0"/>
              <a:t>Наш город Санкт-Петербург был построен по велению Петра</a:t>
            </a:r>
            <a:r>
              <a:rPr lang="en-US" altLang="ru-RU" sz="2000" b="1" smtClean="0"/>
              <a:t> I</a:t>
            </a:r>
            <a:r>
              <a:rPr lang="ru-RU" altLang="ru-RU" sz="2000" b="1" smtClean="0"/>
              <a:t>.  Он возник среди болот и лесов. Строительство началось с крепости, которую Петр </a:t>
            </a:r>
            <a:r>
              <a:rPr lang="en-US" altLang="ru-RU" sz="2000" b="1" smtClean="0"/>
              <a:t>I</a:t>
            </a:r>
            <a:r>
              <a:rPr lang="ru-RU" altLang="ru-RU" sz="2000" b="1" smtClean="0"/>
              <a:t> назвал Санкт-Петербург. В дальнейшем эту крепость переименовали в  Петропавловскую, а ее первоначальное название перешло на город. </a:t>
            </a:r>
          </a:p>
        </p:txBody>
      </p:sp>
      <p:pic>
        <p:nvPicPr>
          <p:cNvPr id="5124" name="Picture 8" descr="p1_90407235840220"/>
          <p:cNvPicPr>
            <a:picLocks noChangeAspect="1" noChangeArrowheads="1"/>
          </p:cNvPicPr>
          <p:nvPr/>
        </p:nvPicPr>
        <p:blipFill>
          <a:blip r:embed="rId2">
            <a:lum bright="-10000" contrast="10000"/>
          </a:blip>
          <a:srcRect/>
          <a:stretch>
            <a:fillRect/>
          </a:stretch>
        </p:blipFill>
        <p:spPr bwMode="auto">
          <a:xfrm>
            <a:off x="5076825" y="1916113"/>
            <a:ext cx="3033713" cy="3963987"/>
          </a:xfrm>
          <a:prstGeom prst="rect">
            <a:avLst/>
          </a:prstGeom>
          <a:noFill/>
          <a:ln w="38100">
            <a:solidFill>
              <a:srgbClr val="79551B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12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692150"/>
            <a:ext cx="3816350" cy="5311775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altLang="ru-RU" smtClean="0"/>
              <a:t>    </a:t>
            </a:r>
            <a:r>
              <a:rPr lang="ru-RU" altLang="ru-RU" sz="2000" b="1" smtClean="0"/>
              <a:t>Петр </a:t>
            </a:r>
            <a:r>
              <a:rPr lang="en-US" altLang="ru-RU" sz="2000" b="1" smtClean="0"/>
              <a:t>I</a:t>
            </a:r>
            <a:r>
              <a:rPr lang="ru-RU" altLang="ru-RU" sz="2000" b="1" smtClean="0"/>
              <a:t> мечтал сделать наш город самым красивым городом Европы и поэтому пригласил для его строительства лучших архитекторов из Европы.  По замыслу Петра </a:t>
            </a:r>
            <a:r>
              <a:rPr lang="en-US" altLang="ru-RU" sz="2000" b="1" smtClean="0"/>
              <a:t>I</a:t>
            </a:r>
            <a:r>
              <a:rPr lang="ru-RU" altLang="ru-RU" sz="2000" b="1" smtClean="0"/>
              <a:t> наш город должен был стать городом-портом и столицей Рос</a:t>
            </a:r>
            <a:r>
              <a:rPr lang="en-US" altLang="ru-RU" sz="2000" b="1" smtClean="0"/>
              <a:t>c</a:t>
            </a:r>
            <a:r>
              <a:rPr lang="ru-RU" altLang="ru-RU" sz="2000" b="1" smtClean="0"/>
              <a:t>ии.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altLang="ru-RU" sz="2000" b="1" smtClean="0"/>
              <a:t>     Если рассмотреть герб нашего города, то можно понять, что наш город является речным и морским портом</a:t>
            </a:r>
          </a:p>
        </p:txBody>
      </p:sp>
      <p:pic>
        <p:nvPicPr>
          <p:cNvPr id="6147" name="Picture 6" descr="56459075_gerb_SanktPeterburga_copy"/>
          <p:cNvPicPr>
            <a:picLocks noChangeAspect="1" noChangeArrowheads="1"/>
          </p:cNvPicPr>
          <p:nvPr/>
        </p:nvPicPr>
        <p:blipFill>
          <a:blip r:embed="rId2">
            <a:lum bright="-10000" contrast="10000"/>
          </a:blip>
          <a:srcRect/>
          <a:stretch>
            <a:fillRect/>
          </a:stretch>
        </p:blipFill>
        <p:spPr bwMode="auto">
          <a:xfrm>
            <a:off x="5003800" y="1628775"/>
            <a:ext cx="3081338" cy="3346450"/>
          </a:xfrm>
          <a:prstGeom prst="rect">
            <a:avLst/>
          </a:prstGeom>
          <a:noFill/>
          <a:ln w="38100">
            <a:solidFill>
              <a:srgbClr val="79551B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614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smtClean="0">
                <a:solidFill>
                  <a:schemeClr val="tx2">
                    <a:satMod val="130000"/>
                  </a:schemeClr>
                </a:solidFill>
              </a:rPr>
              <a:t>Петропавловская крепость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1700213"/>
            <a:ext cx="3887788" cy="4465637"/>
          </a:xfrm>
        </p:spPr>
        <p:txBody>
          <a:bodyPr/>
          <a:lstStyle/>
          <a:p>
            <a:pPr>
              <a:buFontTx/>
              <a:buNone/>
            </a:pPr>
            <a:r>
              <a:rPr lang="ru-RU" altLang="ru-RU" sz="2400" b="1" smtClean="0"/>
              <a:t>     </a:t>
            </a:r>
            <a:r>
              <a:rPr lang="ru-RU" altLang="ru-RU" sz="2000" b="1" smtClean="0"/>
              <a:t>Первой постройкой Санкт-</a:t>
            </a:r>
          </a:p>
          <a:p>
            <a:pPr>
              <a:buFontTx/>
              <a:buNone/>
            </a:pPr>
            <a:r>
              <a:rPr lang="ru-RU" altLang="ru-RU" sz="2000" b="1" smtClean="0"/>
              <a:t>     Петербурга стала крепость. Автором проекта стал архитектор Доменико Трезини. В центре крепости был возведен собор. Его назвали в честь святых Петра и Павла. Крепость тоже стали называть Петропавловской.</a:t>
            </a:r>
          </a:p>
        </p:txBody>
      </p:sp>
      <p:pic>
        <p:nvPicPr>
          <p:cNvPr id="7172" name="Picture 4" descr="1960077_sobor"/>
          <p:cNvPicPr>
            <a:picLocks noChangeAspect="1" noChangeArrowheads="1"/>
          </p:cNvPicPr>
          <p:nvPr/>
        </p:nvPicPr>
        <p:blipFill>
          <a:blip r:embed="rId2">
            <a:lum bright="-10000" contrast="10000"/>
          </a:blip>
          <a:srcRect/>
          <a:stretch>
            <a:fillRect/>
          </a:stretch>
        </p:blipFill>
        <p:spPr bwMode="auto">
          <a:xfrm>
            <a:off x="5364163" y="1844675"/>
            <a:ext cx="2519362" cy="3876675"/>
          </a:xfrm>
          <a:prstGeom prst="rect">
            <a:avLst/>
          </a:prstGeom>
          <a:noFill/>
          <a:ln w="38100">
            <a:solidFill>
              <a:srgbClr val="79551B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717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288" y="549275"/>
            <a:ext cx="7975600" cy="5903913"/>
          </a:xfrm>
        </p:spPr>
        <p:txBody>
          <a:bodyPr>
            <a:normAutofit/>
          </a:bodyPr>
          <a:lstStyle/>
          <a:p>
            <a:pPr marL="514350" indent="-514350" fontAlgn="auto">
              <a:spcAft>
                <a:spcPts val="0"/>
              </a:spcAft>
              <a:buFontTx/>
              <a:buNone/>
              <a:defRPr/>
            </a:pPr>
            <a:r>
              <a:rPr lang="en-US" dirty="0" smtClean="0"/>
              <a:t>  </a:t>
            </a:r>
            <a:r>
              <a:rPr lang="ru-RU" b="1" dirty="0" smtClean="0"/>
              <a:t>Вопросы для внимательных:</a:t>
            </a:r>
          </a:p>
          <a:p>
            <a:pPr marL="514350" indent="-514350" fontAlgn="auto">
              <a:spcAft>
                <a:spcPts val="0"/>
              </a:spcAft>
              <a:buFontTx/>
              <a:buNone/>
              <a:defRPr/>
            </a:pPr>
            <a:r>
              <a:rPr lang="ru-RU" sz="2000" b="1" dirty="0" smtClean="0"/>
              <a:t>1.    Название острова, на котором  стоит Петропавловская крепость?</a:t>
            </a:r>
          </a:p>
          <a:p>
            <a:pPr marL="514350" indent="-514350" fontAlgn="auto">
              <a:spcAft>
                <a:spcPts val="0"/>
              </a:spcAft>
              <a:buFontTx/>
              <a:buNone/>
              <a:defRPr/>
            </a:pPr>
            <a:r>
              <a:rPr lang="ru-RU" sz="2000" b="1" dirty="0" smtClean="0"/>
              <a:t>                                              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З А Я Ч И Й</a:t>
            </a:r>
            <a:endParaRPr lang="ru-RU" sz="2000" b="1" dirty="0" smtClean="0"/>
          </a:p>
          <a:p>
            <a:pPr marL="514350" indent="-514350" fontAlgn="auto">
              <a:spcAft>
                <a:spcPts val="0"/>
              </a:spcAft>
              <a:buFontTx/>
              <a:buNone/>
              <a:defRPr/>
            </a:pPr>
            <a:r>
              <a:rPr lang="ru-RU" sz="2000" b="1" dirty="0" smtClean="0"/>
              <a:t>2. В каком году заложена Петропавловская крепость?</a:t>
            </a:r>
          </a:p>
          <a:p>
            <a:pPr marL="514350" indent="-514350" fontAlgn="auto">
              <a:spcAft>
                <a:spcPts val="0"/>
              </a:spcAft>
              <a:buFontTx/>
              <a:buNone/>
              <a:defRPr/>
            </a:pP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                                           1 7 0 3</a:t>
            </a:r>
            <a:endParaRPr lang="ru-RU" sz="2000" b="1" dirty="0" smtClean="0"/>
          </a:p>
          <a:p>
            <a:pPr marL="514350" indent="-514350" fontAlgn="auto">
              <a:spcAft>
                <a:spcPts val="0"/>
              </a:spcAft>
              <a:buFontTx/>
              <a:buNone/>
              <a:defRPr/>
            </a:pPr>
            <a:r>
              <a:rPr lang="ru-RU" sz="2000" b="1" dirty="0" smtClean="0"/>
              <a:t>3. Кто архитектор Петропавловского собора?</a:t>
            </a:r>
          </a:p>
          <a:p>
            <a:pPr marL="514350" indent="-514350" fontAlgn="auto">
              <a:spcAft>
                <a:spcPts val="0"/>
              </a:spcAft>
              <a:buFontTx/>
              <a:buNone/>
              <a:defRPr/>
            </a:pP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                              Д О М Е Н И К О   Т Р Е З И Н И </a:t>
            </a:r>
          </a:p>
          <a:p>
            <a:pPr marL="514350" indent="-514350" fontAlgn="auto">
              <a:spcAft>
                <a:spcPts val="0"/>
              </a:spcAft>
              <a:buFontTx/>
              <a:buNone/>
              <a:defRPr/>
            </a:pPr>
            <a:r>
              <a:rPr lang="ru-RU" sz="2000" b="1" dirty="0" smtClean="0"/>
              <a:t>4. Сколько бастионов В Петропавловской крепости?</a:t>
            </a:r>
          </a:p>
          <a:p>
            <a:pPr marL="514350" indent="-514350" fontAlgn="auto">
              <a:spcAft>
                <a:spcPts val="0"/>
              </a:spcAft>
              <a:buFontTx/>
              <a:buNone/>
              <a:defRPr/>
            </a:pP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                                               6</a:t>
            </a:r>
          </a:p>
          <a:p>
            <a:pPr marL="514350" indent="-514350" fontAlgn="auto">
              <a:spcAft>
                <a:spcPts val="0"/>
              </a:spcAft>
              <a:buFontTx/>
              <a:buNone/>
              <a:defRPr/>
            </a:pPr>
            <a:r>
              <a:rPr lang="ru-RU" sz="2400" b="1" dirty="0" smtClean="0"/>
              <a:t>Отгадай ребус        </a:t>
            </a:r>
            <a:r>
              <a:rPr lang="ru-RU" sz="3600" b="1" dirty="0" smtClean="0"/>
              <a:t>,          ,         ,,</a:t>
            </a:r>
          </a:p>
          <a:p>
            <a:pPr marL="514350" indent="-514350" fontAlgn="auto">
              <a:spcAft>
                <a:spcPts val="0"/>
              </a:spcAft>
              <a:buFontTx/>
              <a:buNone/>
              <a:defRPr/>
            </a:pPr>
            <a:r>
              <a:rPr lang="ru-RU" sz="3600" b="1" dirty="0" smtClean="0"/>
              <a:t>                   </a:t>
            </a:r>
            <a:r>
              <a:rPr lang="ru-RU" sz="4400" b="1" dirty="0" smtClean="0"/>
              <a:t>К              П               </a:t>
            </a:r>
          </a:p>
          <a:p>
            <a:pPr marL="514350" indent="-514350" fontAlgn="auto">
              <a:spcAft>
                <a:spcPts val="0"/>
              </a:spcAft>
              <a:buFontTx/>
              <a:buNone/>
              <a:defRPr/>
            </a:pPr>
            <a:r>
              <a:rPr lang="ru-RU" sz="2400" b="1" dirty="0" smtClean="0"/>
              <a:t>                                      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Крепость</a:t>
            </a:r>
          </a:p>
        </p:txBody>
      </p:sp>
      <p:pic>
        <p:nvPicPr>
          <p:cNvPr id="15363" name="Рисунок 11" descr="foods_that_resemble_640_02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lum bright="-10000"/>
          </a:blip>
          <a:srcRect/>
          <a:stretch>
            <a:fillRect/>
          </a:stretch>
        </p:blipFill>
        <p:spPr bwMode="auto">
          <a:xfrm>
            <a:off x="3563938" y="4941888"/>
            <a:ext cx="1512887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12" descr="clas_yatoba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0000" contrast="10000"/>
          </a:blip>
          <a:srcRect/>
          <a:stretch>
            <a:fillRect/>
          </a:stretch>
        </p:blipFill>
        <p:spPr bwMode="auto">
          <a:xfrm rot="-4297286">
            <a:off x="6489700" y="4643438"/>
            <a:ext cx="973137" cy="155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2700338" y="4797425"/>
            <a:ext cx="5111750" cy="1223963"/>
          </a:xfrm>
          <a:prstGeom prst="rect">
            <a:avLst/>
          </a:prstGeom>
          <a:solidFill>
            <a:srgbClr val="C1E4FB"/>
          </a:solidFill>
          <a:ln>
            <a:solidFill>
              <a:srgbClr val="C1E4F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smtClean="0">
                <a:solidFill>
                  <a:schemeClr val="tx2">
                    <a:satMod val="130000"/>
                  </a:schemeClr>
                </a:solidFill>
              </a:rPr>
              <a:t>Адмиралтейство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1557338"/>
            <a:ext cx="4248150" cy="4608512"/>
          </a:xfrm>
        </p:spPr>
        <p:txBody>
          <a:bodyPr/>
          <a:lstStyle/>
          <a:p>
            <a:pPr algn="just">
              <a:lnSpc>
                <a:spcPct val="80000"/>
              </a:lnSpc>
              <a:buFontTx/>
              <a:buNone/>
            </a:pPr>
            <a:r>
              <a:rPr lang="ru-RU" altLang="ru-RU" sz="2000" b="1" smtClean="0"/>
              <a:t>     До царя Петра </a:t>
            </a:r>
            <a:r>
              <a:rPr lang="en-US" altLang="ru-RU" sz="2000" b="1" smtClean="0"/>
              <a:t>I </a:t>
            </a:r>
            <a:r>
              <a:rPr lang="ru-RU" altLang="ru-RU" sz="2000" b="1" smtClean="0"/>
              <a:t>у России не было флота. Петр </a:t>
            </a:r>
            <a:r>
              <a:rPr lang="en-US" altLang="ru-RU" sz="2000" b="1" smtClean="0"/>
              <a:t>I </a:t>
            </a:r>
            <a:r>
              <a:rPr lang="ru-RU" altLang="ru-RU" sz="2000" b="1" smtClean="0"/>
              <a:t>хотел сделать Россию сильной  и богатой державой, с надежной морской защитой. Поэтому в новом городе Санкт-Петербурге сразу стали строить корабли. 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ru-RU" altLang="ru-RU" sz="2000" b="1" smtClean="0"/>
              <a:t>      Для этого было возведено Адмиралтейство.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ru-RU" altLang="ru-RU" sz="2000" b="1" smtClean="0"/>
              <a:t>      Адмиралтейство – это место для постройки и ремонта судов.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ru-RU" altLang="ru-RU" sz="2000" b="1" smtClean="0"/>
              <a:t>     Здание Адмиралтейства, которое мы видим сейчас, построено по проекту Андреяна Захарова.</a:t>
            </a:r>
          </a:p>
        </p:txBody>
      </p:sp>
      <p:pic>
        <p:nvPicPr>
          <p:cNvPr id="9220" name="Picture 4" descr="77814567_large_4112371_ADMIR2"/>
          <p:cNvPicPr>
            <a:picLocks noChangeAspect="1" noChangeArrowheads="1"/>
          </p:cNvPicPr>
          <p:nvPr/>
        </p:nvPicPr>
        <p:blipFill>
          <a:blip r:embed="rId2">
            <a:lum bright="-10000" contrast="10000"/>
          </a:blip>
          <a:srcRect/>
          <a:stretch>
            <a:fillRect/>
          </a:stretch>
        </p:blipFill>
        <p:spPr bwMode="auto">
          <a:xfrm>
            <a:off x="5219700" y="1844675"/>
            <a:ext cx="2903538" cy="3871913"/>
          </a:xfrm>
          <a:prstGeom prst="rect">
            <a:avLst/>
          </a:prstGeom>
          <a:noFill/>
          <a:ln w="38100">
            <a:solidFill>
              <a:srgbClr val="79551B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922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Содержимое 2"/>
          <p:cNvSpPr>
            <a:spLocks noGrp="1"/>
          </p:cNvSpPr>
          <p:nvPr>
            <p:ph idx="1"/>
          </p:nvPr>
        </p:nvSpPr>
        <p:spPr>
          <a:xfrm>
            <a:off x="395288" y="620713"/>
            <a:ext cx="7831137" cy="5094287"/>
          </a:xfrm>
        </p:spPr>
        <p:txBody>
          <a:bodyPr>
            <a:normAutofit/>
          </a:bodyPr>
          <a:lstStyle/>
          <a:p>
            <a:pPr marL="365760" indent="-283464" fontAlgn="auto">
              <a:spcAft>
                <a:spcPts val="0"/>
              </a:spcAft>
              <a:buFontTx/>
              <a:buNone/>
              <a:defRPr/>
            </a:pPr>
            <a:r>
              <a:rPr lang="ru-RU" b="1" dirty="0" smtClean="0"/>
              <a:t>Отгадай ребус:  </a:t>
            </a:r>
            <a:r>
              <a:rPr lang="ru-RU" dirty="0" smtClean="0"/>
              <a:t>,,               ,         ,         ,</a:t>
            </a:r>
          </a:p>
          <a:p>
            <a:pPr marL="365760" indent="-283464" fontAlgn="auto">
              <a:spcAft>
                <a:spcPts val="0"/>
              </a:spcAft>
              <a:buFontTx/>
              <a:buNone/>
              <a:defRPr/>
            </a:pPr>
            <a:r>
              <a:rPr lang="ru-RU" dirty="0" smtClean="0"/>
              <a:t>                                                 </a:t>
            </a:r>
            <a:r>
              <a:rPr lang="ru-RU" b="1" dirty="0" smtClean="0"/>
              <a:t>Х</a:t>
            </a:r>
            <a:endParaRPr lang="ru-RU" sz="4800" b="1" dirty="0" smtClean="0"/>
          </a:p>
          <a:p>
            <a:pPr marL="365760" indent="-283464" fontAlgn="auto">
              <a:spcAft>
                <a:spcPts val="0"/>
              </a:spcAft>
              <a:buFontTx/>
              <a:buNone/>
              <a:defRPr/>
            </a:pP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       Захаров</a:t>
            </a:r>
          </a:p>
          <a:p>
            <a:pPr marL="365760" indent="-283464" fontAlgn="auto">
              <a:spcAft>
                <a:spcPts val="0"/>
              </a:spcAft>
              <a:buFontTx/>
              <a:buNone/>
              <a:defRPr/>
            </a:pPr>
            <a:r>
              <a:rPr lang="ru-RU" sz="2400" b="1" dirty="0" smtClean="0"/>
              <a:t>Вопросы для внимательных:</a:t>
            </a:r>
          </a:p>
          <a:p>
            <a:pPr marL="457200" indent="-457200" fontAlgn="auto">
              <a:spcAft>
                <a:spcPts val="0"/>
              </a:spcAft>
              <a:buFontTx/>
              <a:buAutoNum type="arabicPeriod"/>
              <a:defRPr/>
            </a:pPr>
            <a:r>
              <a:rPr lang="ru-RU" sz="2000" b="1" dirty="0" smtClean="0"/>
              <a:t>Как назывался первый корабль заложенный в Адмиралтействе?</a:t>
            </a:r>
          </a:p>
          <a:p>
            <a:pPr marL="457200" indent="-457200" fontAlgn="auto">
              <a:spcAft>
                <a:spcPts val="0"/>
              </a:spcAft>
              <a:buFontTx/>
              <a:buNone/>
              <a:defRPr/>
            </a:pPr>
            <a:r>
              <a:rPr lang="ru-RU" sz="2400" b="1" dirty="0" smtClean="0"/>
              <a:t>        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Полтава</a:t>
            </a:r>
          </a:p>
          <a:p>
            <a:pPr marL="457200" indent="-457200" fontAlgn="auto">
              <a:spcAft>
                <a:spcPts val="0"/>
              </a:spcAft>
              <a:buFontTx/>
              <a:buNone/>
              <a:defRPr/>
            </a:pPr>
            <a:r>
              <a:rPr lang="ru-RU" sz="2000" b="1" dirty="0" smtClean="0"/>
              <a:t>2.    Как назывался корабль, черты которого можно увидеть в кораблике на шпиле Адмиралтейства?</a:t>
            </a:r>
          </a:p>
          <a:p>
            <a:pPr marL="457200" indent="-457200" fontAlgn="auto">
              <a:spcAft>
                <a:spcPts val="0"/>
              </a:spcAft>
              <a:buFontTx/>
              <a:buNone/>
              <a:defRPr/>
            </a:pPr>
            <a:r>
              <a:rPr lang="ru-RU" sz="2000" b="1" dirty="0" smtClean="0"/>
              <a:t>           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Орел</a:t>
            </a:r>
          </a:p>
        </p:txBody>
      </p:sp>
      <p:pic>
        <p:nvPicPr>
          <p:cNvPr id="17411" name="Рисунок 3" descr="0_80355_17fc102d_XL.png"/>
          <p:cNvPicPr>
            <a:picLocks noChangeAspect="1"/>
          </p:cNvPicPr>
          <p:nvPr/>
        </p:nvPicPr>
        <p:blipFill>
          <a:blip r:embed="rId2">
            <a:lum bright="-10000" contrast="10000"/>
          </a:blip>
          <a:srcRect/>
          <a:stretch>
            <a:fillRect/>
          </a:stretch>
        </p:blipFill>
        <p:spPr bwMode="auto">
          <a:xfrm>
            <a:off x="5795963" y="1068388"/>
            <a:ext cx="100965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Рисунок 4" descr="i (29)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EFFFD"/>
              </a:clrFrom>
              <a:clrTo>
                <a:srgbClr val="FEFFFD">
                  <a:alpha val="0"/>
                </a:srgbClr>
              </a:clrTo>
            </a:clrChange>
            <a:lum bright="-10000" contrast="10000"/>
          </a:blip>
          <a:srcRect/>
          <a:stretch>
            <a:fillRect/>
          </a:stretch>
        </p:blipFill>
        <p:spPr bwMode="auto">
          <a:xfrm>
            <a:off x="3563938" y="920750"/>
            <a:ext cx="9525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Рисунок 5" descr="003527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0000" contrast="10000"/>
          </a:blip>
          <a:srcRect/>
          <a:stretch>
            <a:fillRect/>
          </a:stretch>
        </p:blipFill>
        <p:spPr bwMode="auto">
          <a:xfrm>
            <a:off x="5003800" y="893763"/>
            <a:ext cx="917575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2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2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771775" y="620713"/>
            <a:ext cx="5484813" cy="65087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smtClean="0">
                <a:solidFill>
                  <a:schemeClr val="tx2">
                    <a:satMod val="130000"/>
                  </a:schemeClr>
                </a:solidFill>
              </a:rPr>
              <a:t>Домик Петра </a:t>
            </a:r>
            <a:r>
              <a:rPr lang="en-US" altLang="ru-RU" smtClean="0">
                <a:solidFill>
                  <a:schemeClr val="tx2">
                    <a:satMod val="130000"/>
                  </a:schemeClr>
                </a:solidFill>
              </a:rPr>
              <a:t>I</a:t>
            </a:r>
            <a:endParaRPr lang="ru-RU" altLang="ru-RU" smtClean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125538"/>
            <a:ext cx="8137525" cy="3384550"/>
          </a:xfrm>
        </p:spPr>
        <p:txBody>
          <a:bodyPr/>
          <a:lstStyle/>
          <a:p>
            <a:pPr algn="just">
              <a:buFontTx/>
              <a:buNone/>
            </a:pPr>
            <a:r>
              <a:rPr lang="ru-RU" altLang="ru-RU" smtClean="0"/>
              <a:t>    </a:t>
            </a:r>
            <a:r>
              <a:rPr lang="ru-RU" altLang="ru-RU" sz="2000" b="1" smtClean="0"/>
              <a:t>На Березовом острове (сейчас он    называется Петроградским) для Петра </a:t>
            </a:r>
            <a:r>
              <a:rPr lang="en-US" altLang="ru-RU" sz="2000" b="1" smtClean="0"/>
              <a:t>I</a:t>
            </a:r>
            <a:r>
              <a:rPr lang="ru-RU" altLang="ru-RU" sz="2000" b="1" smtClean="0"/>
              <a:t> был построен первый царский дворец. Он стал первым домом в Санкт-Петербурге. В Домике было всего две комнаты. В одной из них царь работал, а в другой ел и спал. Для защиты от непогоды по приказу царя Домик  был закрыт каменным футляром. Выполнил эту работу Доменико Трезини. И сейчас можно прийти и посмотреть, как жил здесь Петр </a:t>
            </a:r>
            <a:r>
              <a:rPr lang="en-US" altLang="ru-RU" sz="2000" b="1" smtClean="0"/>
              <a:t>I</a:t>
            </a:r>
            <a:r>
              <a:rPr lang="ru-RU" altLang="ru-RU" sz="2000" b="1" smtClean="0"/>
              <a:t>.</a:t>
            </a:r>
          </a:p>
        </p:txBody>
      </p:sp>
      <p:pic>
        <p:nvPicPr>
          <p:cNvPr id="11268" name="Picture 4" descr="imgB"/>
          <p:cNvPicPr>
            <a:picLocks noChangeAspect="1" noChangeArrowheads="1"/>
          </p:cNvPicPr>
          <p:nvPr/>
        </p:nvPicPr>
        <p:blipFill>
          <a:blip r:embed="rId2">
            <a:lum bright="-10000" contrast="10000"/>
          </a:blip>
          <a:srcRect/>
          <a:stretch>
            <a:fillRect/>
          </a:stretch>
        </p:blipFill>
        <p:spPr bwMode="auto">
          <a:xfrm>
            <a:off x="2627313" y="4076700"/>
            <a:ext cx="3840162" cy="2133600"/>
          </a:xfrm>
          <a:prstGeom prst="rect">
            <a:avLst/>
          </a:prstGeom>
          <a:noFill/>
          <a:ln w="38100">
            <a:solidFill>
              <a:srgbClr val="79551B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126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01159439">
  <a:themeElements>
    <a:clrScheme name="01159439 11">
      <a:dk1>
        <a:srgbClr val="3E3E5C"/>
      </a:dk1>
      <a:lt1>
        <a:srgbClr val="FFFFFF"/>
      </a:lt1>
      <a:dk2>
        <a:srgbClr val="666699"/>
      </a:dk2>
      <a:lt2>
        <a:srgbClr val="FFFFFF"/>
      </a:lt2>
      <a:accent1>
        <a:srgbClr val="60597B"/>
      </a:accent1>
      <a:accent2>
        <a:srgbClr val="6666FF"/>
      </a:accent2>
      <a:accent3>
        <a:srgbClr val="B8B8CA"/>
      </a:accent3>
      <a:accent4>
        <a:srgbClr val="DADADA"/>
      </a:accent4>
      <a:accent5>
        <a:srgbClr val="B6B5BF"/>
      </a:accent5>
      <a:accent6>
        <a:srgbClr val="5C5CE7"/>
      </a:accent6>
      <a:hlink>
        <a:srgbClr val="99CCFF"/>
      </a:hlink>
      <a:folHlink>
        <a:srgbClr val="FFFF99"/>
      </a:folHlink>
    </a:clrScheme>
    <a:fontScheme name="01159439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01159439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59439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59439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59439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59439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59439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39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39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39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39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39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39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01159439</Template>
  <TotalTime>637</TotalTime>
  <Words>1206</Words>
  <Application>Microsoft Office PowerPoint</Application>
  <PresentationFormat>Экран (4:3)</PresentationFormat>
  <Paragraphs>106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23</vt:i4>
      </vt:variant>
    </vt:vector>
  </HeadingPairs>
  <TitlesOfParts>
    <vt:vector size="31" baseType="lpstr">
      <vt:lpstr>Arial</vt:lpstr>
      <vt:lpstr>Palatino Linotype</vt:lpstr>
      <vt:lpstr>Gill Sans MT</vt:lpstr>
      <vt:lpstr>Wingdings 2</vt:lpstr>
      <vt:lpstr>Verdana</vt:lpstr>
      <vt:lpstr>Corbel</vt:lpstr>
      <vt:lpstr>01159439</vt:lpstr>
      <vt:lpstr>Солнцестояние</vt:lpstr>
      <vt:lpstr> «Город над вольной Невой» занятие-викторина для детей и взрослых </vt:lpstr>
      <vt:lpstr> </vt:lpstr>
      <vt:lpstr>Как все начиналось</vt:lpstr>
      <vt:lpstr>Слайд 4</vt:lpstr>
      <vt:lpstr>Петропавловская крепость</vt:lpstr>
      <vt:lpstr>Слайд 6</vt:lpstr>
      <vt:lpstr>Адмиралтейство</vt:lpstr>
      <vt:lpstr>Слайд 8</vt:lpstr>
      <vt:lpstr>Домик Петра I</vt:lpstr>
      <vt:lpstr>Стрелка Васильевского острова</vt:lpstr>
      <vt:lpstr>Слайд 11</vt:lpstr>
      <vt:lpstr>Слайд 12</vt:lpstr>
      <vt:lpstr>Зимний дворец</vt:lpstr>
      <vt:lpstr>Слайд 14</vt:lpstr>
      <vt:lpstr>Слайд 15</vt:lpstr>
      <vt:lpstr>Дворцовая площадь</vt:lpstr>
      <vt:lpstr>Невский проспект</vt:lpstr>
      <vt:lpstr>Кунсткамера</vt:lpstr>
      <vt:lpstr>                Нева</vt:lpstr>
      <vt:lpstr>Медный всадник</vt:lpstr>
      <vt:lpstr>Символы нашего города</vt:lpstr>
      <vt:lpstr>Символы нашего города</vt:lpstr>
      <vt:lpstr>Слайд 23</vt:lpstr>
    </vt:vector>
  </TitlesOfParts>
  <Company>MoBIL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«Путешествие в прошлое Санкт-Петербурга»</dc:title>
  <dc:creator>Admin</dc:creator>
  <cp:lastModifiedBy>Yusya</cp:lastModifiedBy>
  <cp:revision>40</cp:revision>
  <dcterms:created xsi:type="dcterms:W3CDTF">2012-04-12T17:31:11Z</dcterms:created>
  <dcterms:modified xsi:type="dcterms:W3CDTF">2020-04-29T10:43:01Z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TC011594391049</vt:lpwstr>
  </property>
</Properties>
</file>