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8" r:id="rId1"/>
  </p:sldMasterIdLst>
  <p:notesMasterIdLst>
    <p:notesMasterId r:id="rId23"/>
  </p:notesMasterIdLst>
  <p:handoutMasterIdLst>
    <p:handoutMasterId r:id="rId24"/>
  </p:handoutMasterIdLst>
  <p:sldIdLst>
    <p:sldId id="265" r:id="rId2"/>
    <p:sldId id="266" r:id="rId3"/>
    <p:sldId id="268" r:id="rId4"/>
    <p:sldId id="298" r:id="rId5"/>
    <p:sldId id="283" r:id="rId6"/>
    <p:sldId id="281" r:id="rId7"/>
    <p:sldId id="282" r:id="rId8"/>
    <p:sldId id="284" r:id="rId9"/>
    <p:sldId id="286" r:id="rId10"/>
    <p:sldId id="285" r:id="rId11"/>
    <p:sldId id="280" r:id="rId12"/>
    <p:sldId id="291" r:id="rId13"/>
    <p:sldId id="288" r:id="rId14"/>
    <p:sldId id="289" r:id="rId15"/>
    <p:sldId id="292" r:id="rId16"/>
    <p:sldId id="293" r:id="rId17"/>
    <p:sldId id="294" r:id="rId18"/>
    <p:sldId id="295" r:id="rId19"/>
    <p:sldId id="296" r:id="rId20"/>
    <p:sldId id="297" r:id="rId21"/>
    <p:sldId id="290" r:id="rId22"/>
  </p:sldIdLst>
  <p:sldSz cx="9144000" cy="6858000" type="screen4x3"/>
  <p:notesSz cx="6797675" cy="98726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99"/>
    <a:srgbClr val="99CCFF"/>
    <a:srgbClr val="6699FF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9C823F-0213-44B2-BF4E-07B8E521BF3F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68EED074-3285-4E5A-905A-84B74371592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80CEBEB-2256-4E63-829C-CF9C50641206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47AFCB3B-EA7A-4E35-BE90-DBF43564360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C0866-56A2-4FDE-8723-726477060C64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01E2F-53CD-49BE-AFA9-BF81C8B9F82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C8A14-EBEA-459F-8769-8883F65F33F6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9D4BC-BB17-41CF-9140-87EDD254285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7EDFD-3022-4F41-93E5-2FB860631E9D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B85DD-130C-46BD-9D5A-205EEA0E475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2"/>
            <a:ext cx="7772400" cy="2160239"/>
          </a:xfrm>
          <a:prstGeom prst="rect">
            <a:avLst/>
          </a:prstGeom>
        </p:spPr>
        <p:txBody>
          <a:bodyPr/>
          <a:lstStyle>
            <a:lvl1pPr algn="ctr">
              <a:defRPr sz="4400" b="1"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4797152"/>
            <a:ext cx="6400800" cy="151216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 i="1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1"/>
          </p:nvPr>
        </p:nvSpPr>
        <p:spPr>
          <a:xfrm>
            <a:off x="1547664" y="188641"/>
            <a:ext cx="7344817" cy="936104"/>
          </a:xfrm>
          <a:prstGeom prst="rect">
            <a:avLst/>
          </a:prstGeom>
        </p:spPr>
        <p:txBody>
          <a:bodyPr anchor="ctr"/>
          <a:lstStyle>
            <a:lvl1pPr marL="0" indent="0"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ru-RU" sz="2000" b="1" kern="0" dirty="0" smtClean="0">
                <a:solidFill>
                  <a:srgbClr val="33669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A8836-304C-461B-A483-ECA7CE7ABED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9685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1547664" y="188641"/>
            <a:ext cx="7344816" cy="936104"/>
          </a:xfrm>
          <a:prstGeom prst="rect">
            <a:avLst/>
          </a:prstGeom>
        </p:spPr>
        <p:txBody>
          <a:bodyPr/>
          <a:lstStyle>
            <a:lvl1pPr>
              <a:defRPr lang="ru-RU" sz="2000" b="1" kern="0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8BAB5C-5A38-4917-A6A2-11C2D0037F0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47664" y="188641"/>
            <a:ext cx="7344816" cy="936104"/>
          </a:xfrm>
          <a:prstGeom prst="rect">
            <a:avLst/>
          </a:prstGeom>
        </p:spPr>
        <p:txBody>
          <a:bodyPr/>
          <a:lstStyle>
            <a:lvl1pPr>
              <a:defRPr lang="ru-RU" sz="2000" b="1" kern="0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D60F11-00CE-49BD-B2FD-3C34443DC6A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547664" y="188641"/>
            <a:ext cx="7344816" cy="936104"/>
          </a:xfrm>
          <a:prstGeom prst="rect">
            <a:avLst/>
          </a:prstGeom>
        </p:spPr>
        <p:txBody>
          <a:bodyPr/>
          <a:lstStyle>
            <a:lvl1pPr>
              <a:defRPr lang="ru-RU" sz="2000" b="1" kern="0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4B5A52-885C-4BB4-B948-F29EDD82F3E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47664" y="188641"/>
            <a:ext cx="7344816" cy="936104"/>
          </a:xfrm>
          <a:prstGeom prst="rect">
            <a:avLst/>
          </a:prstGeom>
        </p:spPr>
        <p:txBody>
          <a:bodyPr/>
          <a:lstStyle>
            <a:lvl1pPr>
              <a:defRPr lang="ru-RU" sz="2000" b="1" kern="0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C5C750-3CBF-41E4-9EF5-3D84DB4291F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1412777"/>
            <a:ext cx="5111751" cy="47133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47664" y="188641"/>
            <a:ext cx="7344816" cy="936104"/>
          </a:xfrm>
          <a:prstGeom prst="rect">
            <a:avLst/>
          </a:prstGeom>
        </p:spPr>
        <p:txBody>
          <a:bodyPr/>
          <a:lstStyle>
            <a:lvl1pPr>
              <a:defRPr lang="ru-RU" sz="2000" b="1" kern="0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7E8EBF-49B7-4109-91A2-D7A2F12A5E8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1520" y="1484784"/>
            <a:ext cx="864096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5589241"/>
            <a:ext cx="8640960" cy="7200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547664" y="188641"/>
            <a:ext cx="7344816" cy="936104"/>
          </a:xfrm>
          <a:prstGeom prst="rect">
            <a:avLst/>
          </a:prstGeom>
        </p:spPr>
        <p:txBody>
          <a:bodyPr/>
          <a:lstStyle>
            <a:lvl1pPr>
              <a:defRPr lang="ru-RU" sz="2000" b="1" kern="0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609412-FBA8-4AA6-9D92-AE4428E9618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1520" y="1600201"/>
            <a:ext cx="8640960" cy="47091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47664" y="188641"/>
            <a:ext cx="7344816" cy="936104"/>
          </a:xfrm>
          <a:prstGeom prst="rect">
            <a:avLst/>
          </a:prstGeom>
        </p:spPr>
        <p:txBody>
          <a:bodyPr/>
          <a:lstStyle>
            <a:lvl1pPr>
              <a:defRPr lang="ru-RU" sz="2000" b="1" kern="0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67164E2-C2BD-41A0-A217-0DD2A59EEF0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4B62-5FCB-40D5-AC40-D1420C27139F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96D1E-2658-4994-9443-190F5964720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90438-5B8C-4F38-BFE5-D99FC3F9C477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EB088-99C6-415C-B95F-42E3FF814EF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402D3-8326-4199-A770-5EC577179E53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AAA36-E28F-414E-AFEE-AF207B027AD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123C2-0A02-4A23-B3A9-0C9464F8CC05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3D5B8-2969-4ACB-A0A9-D43F34F51DF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8D23E-597E-4E52-B72F-01CCFA2FF872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5835A-21AE-4A61-8788-41E291FEDFC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982FC-D1E3-483E-876E-9E8F2C78D2C6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CB296-00EA-41E7-A197-31E370287DF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07AFB-A9D1-45F2-8709-CF6C2FC481AB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1D669-B36A-4930-B08B-C21AA54EC9C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CC2A-6BAD-4A71-8C13-313E15EBA2C3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0D712-0A34-4065-B009-31A06E66AA1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D9EA5ED-C6EA-4E8E-977B-C186549B532D}" type="datetimeFigureOut">
              <a:rPr lang="ru-RU"/>
              <a:pPr>
                <a:defRPr/>
              </a:pPr>
              <a:t>20.02.2021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74A09269-9010-4A45-8B14-B291AD81B8E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Прямоугольник 4"/>
          <p:cNvSpPr>
            <a:spLocks noChangeArrowheads="1"/>
          </p:cNvSpPr>
          <p:nvPr userDrawn="1"/>
        </p:nvSpPr>
        <p:spPr bwMode="auto">
          <a:xfrm>
            <a:off x="0" y="1196975"/>
            <a:ext cx="9144000" cy="71438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0"/>
          </a:gra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ru-RU" altLang="ru-RU" dirty="0" smtClean="0">
              <a:latin typeface="Arial Black" pitchFamily="34" charset="0"/>
            </a:endParaRPr>
          </a:p>
        </p:txBody>
      </p:sp>
      <p:pic>
        <p:nvPicPr>
          <p:cNvPr id="8" name="Picture 11" descr="F:\Наработки\Графические проекты\Герб Новгородской области\Герб Новгородской области.png"/>
          <p:cNvPicPr>
            <a:picLocks noChangeAspect="1" noChangeArrowheads="1"/>
          </p:cNvPicPr>
          <p:nvPr userDrawn="1"/>
        </p:nvPicPr>
        <p:blipFill>
          <a:blip r:embed="rId21" cstate="print">
            <a:extLst/>
          </a:blip>
          <a:srcRect/>
          <a:stretch>
            <a:fillRect/>
          </a:stretch>
        </p:blipFill>
        <p:spPr bwMode="auto">
          <a:xfrm>
            <a:off x="289029" y="180975"/>
            <a:ext cx="1042611" cy="1231802"/>
          </a:xfrm>
          <a:prstGeom prst="rect">
            <a:avLst/>
          </a:prstGeom>
          <a:noFill/>
          <a:effectLst>
            <a:glow rad="139700">
              <a:schemeClr val="bg1"/>
            </a:glow>
          </a:effectLst>
          <a:ex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  <p:sldLayoutId id="2147484081" r:id="rId12"/>
    <p:sldLayoutId id="2147484082" r:id="rId13"/>
    <p:sldLayoutId id="2147484083" r:id="rId14"/>
    <p:sldLayoutId id="2147484084" r:id="rId15"/>
    <p:sldLayoutId id="2147484085" r:id="rId16"/>
    <p:sldLayoutId id="2147484086" r:id="rId17"/>
    <p:sldLayoutId id="2147484087" r:id="rId18"/>
    <p:sldLayoutId id="2147484088" r:id="rId19"/>
  </p:sldLayoutIdLst>
  <p:transition>
    <p:strips dir="rd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658D25ADABE27941D45D2F2A1767D28ECBA6DC11FC3666D13875ED1F2EE5074CDC366E72F8D85BEBK352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58D25ADABE27941D45D2F2A1767D28ECBA6DC11FC3666D13875ED1F2EE5074CDC366E72F8D85BEBK352K" TargetMode="External"/><Relationship Id="rId2" Type="http://schemas.openxmlformats.org/officeDocument/2006/relationships/hyperlink" Target="consultantplus://offline/ref=658D25ADABE27941D45D2F2A1767D28ECBA6DC11FC3666D13875ED1F2EKE55K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BBEA4E77F44CB87B42C54B6DCEBACBCD6C4F772E0F50A7BB08EE88B0E3ED231D480C79C16CD8D3AB3105F5152CE8CF1254EA7B15994mE32F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658D25ADABE27941D45D2F2A1767D28ECBA6DC11FC3666D13875ED1F2EE5074CDC366E72F8D85AE3K356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2"/>
          <p:cNvSpPr>
            <a:spLocks noGrp="1"/>
          </p:cNvSpPr>
          <p:nvPr>
            <p:ph type="ctrTitle"/>
          </p:nvPr>
        </p:nvSpPr>
        <p:spPr>
          <a:xfrm>
            <a:off x="684213" y="1916113"/>
            <a:ext cx="7772400" cy="2160587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О мерах по предупреждению коррупции в подведомственных учреждениях</a:t>
            </a:r>
            <a:endParaRPr lang="ru-RU" altLang="ru-RU" sz="2600" b="0" smtClean="0"/>
          </a:p>
        </p:txBody>
      </p:sp>
      <p:sp>
        <p:nvSpPr>
          <p:cNvPr id="57376" name="Rectangle 32"/>
          <p:cNvSpPr>
            <a:spLocks noChangeArrowheads="1"/>
          </p:cNvSpPr>
          <p:nvPr/>
        </p:nvSpPr>
        <p:spPr bwMode="auto">
          <a:xfrm>
            <a:off x="2628900" y="4868863"/>
            <a:ext cx="6400800" cy="1008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algn="r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ru-RU" sz="1600" i="1" dirty="0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1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4525963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	</a:t>
            </a:r>
            <a:r>
              <a:rPr lang="ru-RU" b="1" dirty="0" smtClean="0"/>
              <a:t>Порядок уведомления работодателя о случаях склонения работника к совершению коррупционных правонарушений</a:t>
            </a:r>
            <a:r>
              <a:rPr lang="ru-RU" dirty="0" smtClean="0"/>
              <a:t> 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или о ставшей известной работнику информации о случаях совершения коррупционных правонарушений </a:t>
            </a:r>
            <a:r>
              <a:rPr lang="ru-RU" b="1" dirty="0" smtClean="0"/>
              <a:t>следует закрепить в локальном нормативном акте МУ, МП.</a:t>
            </a: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940A567-AEAE-412E-8564-C4E200DC398B}" type="slidenum">
              <a:rPr lang="ru-RU" altLang="ru-RU"/>
              <a:pPr/>
              <a:t>10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Заголовок 2"/>
          <p:cNvSpPr>
            <a:spLocks noGrp="1"/>
          </p:cNvSpPr>
          <p:nvPr>
            <p:ph type="title"/>
          </p:nvPr>
        </p:nvSpPr>
        <p:spPr>
          <a:xfrm>
            <a:off x="1042988" y="333375"/>
            <a:ext cx="7345362" cy="936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3600" dirty="0" smtClean="0">
                <a:latin typeface="Times New Roman" pitchFamily="18" charset="0"/>
                <a:ea typeface="+mn-ea"/>
                <a:cs typeface="Times New Roman" pitchFamily="18" charset="0"/>
              </a:rPr>
              <a:t>Руководство МУ, МП должно </a:t>
            </a:r>
            <a:endParaRPr alt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	демонстрировать свою </a:t>
            </a:r>
          </a:p>
          <a:p>
            <a:pPr algn="ctr" eaLnBrk="1" hangingPunct="1">
              <a:buFontTx/>
              <a:buNone/>
            </a:pPr>
            <a:r>
              <a:rPr lang="ru-RU" altLang="ru-RU" b="1" smtClean="0"/>
              <a:t>приверженность культуре честности</a:t>
            </a:r>
            <a:r>
              <a:rPr lang="ru-RU" altLang="ru-RU" smtClean="0"/>
              <a:t>, </a:t>
            </a:r>
            <a:r>
              <a:rPr lang="ru-RU" altLang="ru-RU" b="1" smtClean="0"/>
              <a:t>этическим стандартам и ценностям </a:t>
            </a:r>
            <a:r>
              <a:rPr lang="ru-RU" altLang="ru-RU" smtClean="0"/>
              <a:t>МУ, МП в процессе осуществления деятельности, принятия управленческих решений и оценки/вознаграждения работников.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BB1D02-6011-4EE0-AAC9-C6D0A3FC9F45}" type="slidenum">
              <a:rPr lang="ru-RU" altLang="ru-RU"/>
              <a:pPr/>
              <a:t>11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14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2000" dirty="0" smtClean="0">
                <a:latin typeface="Times New Roman" pitchFamily="18" charset="0"/>
                <a:ea typeface="+mn-ea"/>
                <a:cs typeface="Times New Roman" pitchFamily="18" charset="0"/>
              </a:rPr>
              <a:t>Примерный перечень</a:t>
            </a:r>
            <a:br>
              <a:rPr sz="2000" dirty="0" smtClean="0"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sz="2000" dirty="0" smtClean="0">
                <a:latin typeface="Times New Roman" pitchFamily="18" charset="0"/>
                <a:ea typeface="+mn-ea"/>
                <a:cs typeface="Times New Roman" pitchFamily="18" charset="0"/>
              </a:rPr>
              <a:t>антикоррупционных мероприятий в МУ и МП приведен в Методических рекомендациях Минтруда РФ, разработанных для организаци</a:t>
            </a:r>
            <a:r>
              <a:rPr lang="ru-RU" sz="2000" dirty="0" smtClean="0">
                <a:latin typeface="Times New Roman" pitchFamily="18" charset="0"/>
                <a:ea typeface="+mn-ea"/>
                <a:cs typeface="Times New Roman" pitchFamily="18" charset="0"/>
              </a:rPr>
              <a:t>й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7950" y="1341438"/>
            <a:ext cx="9036050" cy="58769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Определить ответственных </a:t>
            </a:r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за профилактику коррупционных и иных правонарушений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Разработать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программу,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план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 противодействию коррупции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Разработать и принять кодекс этики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 служебного поведения работников организации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Создать на сайте страницу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посвященную противодействию коррупции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Организовать проведение оценки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коррупционных рисков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Проводить обучающие семинары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для работников, где разбирать примеры недопустимого коррупционного поведения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Проанализировать деятельность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 наличие конфликта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интересов,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принять меры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его урегулированию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Разработать 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внедрить положения о конфликте интересов, декларации о конфликте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интересов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Разработать 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принять правила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регламентирующие вопросы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обмена деловыми подарками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 знаками делового гостеприимства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Ввести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антикоррупционные положения в трудовые договора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работников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Провести оценку результатов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антикоррупционной работы 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подготовить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соответствующие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отчетные материалы руководству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МУ, МП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FD1521-9127-4D52-A19A-C500BF60417C}" type="slidenum">
              <a:rPr lang="ru-RU" altLang="ru-RU"/>
              <a:pPr/>
              <a:t>12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47813" y="404813"/>
            <a:ext cx="7345362" cy="936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2800" dirty="0" smtClean="0">
                <a:latin typeface="+mn-lt"/>
                <a:ea typeface="+mn-ea"/>
                <a:cs typeface="+mn-cs"/>
              </a:rPr>
              <a:t>Оценка коррупционных рисков</a:t>
            </a:r>
            <a:r>
              <a:rPr dirty="0" smtClean="0"/>
              <a:t/>
            </a:r>
            <a:br>
              <a:rPr dirty="0" smtClean="0"/>
            </a:br>
            <a:endParaRPr dirty="0"/>
          </a:p>
        </p:txBody>
      </p:sp>
      <p:sp>
        <p:nvSpPr>
          <p:cNvPr id="24579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	</a:t>
            </a:r>
            <a:r>
              <a:rPr lang="ru-RU" altLang="ru-RU" sz="2400" smtClean="0"/>
              <a:t>Цель оценки – 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	</a:t>
            </a:r>
            <a:r>
              <a:rPr lang="ru-RU" altLang="ru-RU" sz="2400" b="1" smtClean="0"/>
              <a:t>определение конкретных функций </a:t>
            </a:r>
            <a:r>
              <a:rPr lang="ru-RU" altLang="ru-RU" sz="2400" smtClean="0"/>
              <a:t>в деятельности МУ, МП, при реализации которых </a:t>
            </a:r>
            <a:r>
              <a:rPr lang="ru-RU" altLang="ru-RU" sz="2400" b="1" smtClean="0"/>
              <a:t>наиболее высока вероятность совершения</a:t>
            </a:r>
            <a:r>
              <a:rPr lang="ru-RU" altLang="ru-RU" sz="2400" smtClean="0"/>
              <a:t> работниками МУ, МП </a:t>
            </a:r>
            <a:r>
              <a:rPr lang="ru-RU" altLang="ru-RU" sz="2400" b="1" smtClean="0"/>
              <a:t>коррупционных правонарушений </a:t>
            </a:r>
            <a:r>
              <a:rPr lang="ru-RU" altLang="ru-RU" sz="2400" smtClean="0"/>
              <a:t>как в целях получения личной выгоды, так и в целях получения выгоды МУ, МП.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	</a:t>
            </a:r>
          </a:p>
          <a:p>
            <a:pPr algn="ctr" eaLnBrk="1" hangingPunct="1">
              <a:buFontTx/>
              <a:buNone/>
            </a:pPr>
            <a:r>
              <a:rPr lang="ru-RU" altLang="ru-RU" sz="2400" smtClean="0"/>
              <a:t>Оценку коррупционных рисков рекомендуется проводить на регулярной основе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3C87BB-B464-4D16-872F-37BA759DA879}" type="slidenum">
              <a:rPr lang="ru-RU" altLang="ru-RU"/>
              <a:pPr/>
              <a:t>13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2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628775"/>
          </a:xfrm>
        </p:spPr>
        <p:txBody>
          <a:bodyPr/>
          <a:lstStyle/>
          <a:p>
            <a:pPr eaLnBrk="1" hangingPunct="1"/>
            <a:r>
              <a:rPr lang="ru-RU" altLang="ru-RU" sz="2200" smtClean="0">
                <a:latin typeface="Times New Roman" pitchFamily="18" charset="0"/>
                <a:cs typeface="Times New Roman" pitchFamily="18" charset="0"/>
              </a:rPr>
              <a:t>Выявление и урегулирование конфликта интересов </a:t>
            </a:r>
            <a:br>
              <a:rPr lang="ru-RU" altLang="ru-RU" sz="220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200" smtClean="0">
                <a:latin typeface="Times New Roman" pitchFamily="18" charset="0"/>
                <a:cs typeface="Times New Roman" pitchFamily="18" charset="0"/>
              </a:rPr>
              <a:t>- один из важных способов предупреждения коррупции.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25603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 smtClean="0"/>
              <a:t>	</a:t>
            </a:r>
            <a:endParaRPr lang="ru-RU" altLang="ru-RU" sz="2400" smtClean="0"/>
          </a:p>
          <a:p>
            <a:pPr algn="ctr" eaLnBrk="1" hangingPunct="1">
              <a:buFontTx/>
              <a:buNone/>
            </a:pPr>
            <a:r>
              <a:rPr lang="ru-RU" altLang="ru-RU" sz="2800" smtClean="0"/>
              <a:t>	</a:t>
            </a:r>
            <a:r>
              <a:rPr lang="ru-RU" altLang="ru-RU" sz="2000" smtClean="0"/>
              <a:t>Организациям, создаваемым для выполнения задач, поставленных перед федеральными государственными органами, рекомендуется </a:t>
            </a:r>
            <a:r>
              <a:rPr lang="ru-RU" altLang="ru-RU" sz="2000" b="1" smtClean="0"/>
              <a:t>принять за основу определение "конфликта интересов", закрепленное в </a:t>
            </a:r>
            <a:r>
              <a:rPr lang="ru-RU" altLang="ru-RU" sz="2000" b="1" smtClean="0">
                <a:hlinkClick r:id="rId2"/>
              </a:rPr>
              <a:t>статье 10</a:t>
            </a:r>
            <a:r>
              <a:rPr lang="ru-RU" altLang="ru-RU" sz="2000" b="1" smtClean="0"/>
              <a:t> Федерального закона </a:t>
            </a:r>
          </a:p>
          <a:p>
            <a:pPr algn="ctr" eaLnBrk="1" hangingPunct="1">
              <a:buFontTx/>
              <a:buNone/>
            </a:pPr>
            <a:r>
              <a:rPr lang="ru-RU" altLang="ru-RU" sz="2000" b="1" smtClean="0"/>
              <a:t>"О противодействии коррупции".</a:t>
            </a:r>
          </a:p>
          <a:p>
            <a:pPr algn="just" eaLnBrk="1" hangingPunct="1">
              <a:buFontTx/>
              <a:buNone/>
            </a:pPr>
            <a:r>
              <a:rPr lang="ru-RU" altLang="ru-RU" sz="2000" smtClean="0"/>
              <a:t>	</a:t>
            </a:r>
          </a:p>
          <a:p>
            <a:pPr algn="just" eaLnBrk="1" hangingPunct="1">
              <a:buFontTx/>
              <a:buNone/>
            </a:pPr>
            <a:r>
              <a:rPr lang="ru-RU" altLang="ru-RU" sz="2000" smtClean="0"/>
              <a:t>	</a:t>
            </a:r>
            <a:r>
              <a:rPr lang="ru-RU" altLang="ru-RU" sz="2000" i="1" smtClean="0"/>
              <a:t>Организации рекомендуется</a:t>
            </a:r>
          </a:p>
          <a:p>
            <a:pPr algn="just" eaLnBrk="1" hangingPunct="1">
              <a:buFontTx/>
              <a:buNone/>
            </a:pPr>
            <a:r>
              <a:rPr lang="ru-RU" altLang="ru-RU" sz="2000" i="1" smtClean="0"/>
              <a:t>    	принять Положение о конфликте интересов.</a:t>
            </a:r>
          </a:p>
          <a:p>
            <a:pPr algn="just" eaLnBrk="1" hangingPunct="1">
              <a:buFontTx/>
              <a:buNone/>
            </a:pPr>
            <a:endParaRPr lang="ru-RU" altLang="ru-RU" sz="2000" b="1" smtClean="0"/>
          </a:p>
          <a:p>
            <a:pPr algn="ctr" eaLnBrk="1" hangingPunct="1">
              <a:buFontTx/>
              <a:buNone/>
            </a:pPr>
            <a:endParaRPr lang="ru-RU" altLang="ru-RU" sz="2800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9D0AF1-1C21-4DC0-A4E4-A971F4F3287D}" type="slidenum">
              <a:rPr lang="ru-RU" altLang="ru-RU"/>
              <a:pPr/>
              <a:t>14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6EC9965-F4F3-4F4F-A335-2D7D45B158FC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0" y="1268413"/>
            <a:ext cx="9144000" cy="369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Определение </a:t>
            </a:r>
            <a:r>
              <a:rPr lang="ru-RU" altLang="ru-RU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"конфликта интересов"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содержащееся в Федеральном 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законе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"О противодействии коррупции", изначально ориентировано на государственную, муниципальную службу. </a:t>
            </a:r>
            <a:endParaRPr lang="ru-RU" altLang="ru-RU">
              <a:ea typeface="Calibri" pitchFamily="34" charset="0"/>
              <a:cs typeface="Times New Roman" pitchFamily="18" charset="0"/>
            </a:endParaRPr>
          </a:p>
          <a:p>
            <a:pPr indent="342900" algn="just"/>
            <a:r>
              <a:rPr lang="ru-RU" altLang="ru-RU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Однако, </a:t>
            </a:r>
            <a:r>
              <a:rPr lang="ru-RU" altLang="ru-RU" i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организациям, создаваемым для выполнения задач</a:t>
            </a:r>
            <a:r>
              <a:rPr lang="ru-RU" altLang="ru-RU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поставленных перед федеральными государственными органами, рекомендуется принять за основу определение "конфликта интересов", закрепленное в </a:t>
            </a:r>
            <a:r>
              <a:rPr lang="ru-RU" altLang="ru-RU" i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статье 10</a:t>
            </a:r>
            <a:r>
              <a:rPr lang="ru-RU" altLang="ru-RU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Федерального закона "О противодействии коррупции".</a:t>
            </a:r>
            <a:endParaRPr lang="ru-RU" altLang="ru-RU">
              <a:ea typeface="Calibri" pitchFamily="34" charset="0"/>
              <a:cs typeface="Times New Roman" pitchFamily="18" charset="0"/>
            </a:endParaRPr>
          </a:p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 </a:t>
            </a:r>
            <a:r>
              <a:rPr lang="ru-RU" altLang="ru-RU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конфликтом интересов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понимается ситуация, при которой личная заинтересованность (прямая или косвенная) лица, замещающего должность, замещение которой предусматривает обязанность принимать меры по предотвращению и урегулированию конфликта интересов, влияет или может повлиять на надлежащее, объективное и беспристрастное исполнение им должностных (служебных) обязанностей (осуществление полномочий).</a:t>
            </a:r>
            <a:endParaRPr lang="ru-RU" altLang="ru-RU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6EFF729-4546-4A35-B298-FC029AE1532F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0" y="293052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endParaRPr lang="ru-RU" altLang="ru-RU"/>
          </a:p>
        </p:txBody>
      </p:sp>
      <p:sp>
        <p:nvSpPr>
          <p:cNvPr id="27652" name="Rectangle 1"/>
          <p:cNvSpPr>
            <a:spLocks noChangeArrowheads="1"/>
          </p:cNvSpPr>
          <p:nvPr/>
        </p:nvSpPr>
        <p:spPr bwMode="auto">
          <a:xfrm>
            <a:off x="0" y="750888"/>
            <a:ext cx="9144000" cy="535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 </a:t>
            </a:r>
            <a:r>
              <a:rPr lang="ru-RU" altLang="ru-RU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личной заинтересованностью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понимается 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лицом, указанным выше и (или) состоящими с ним в близком родстве или свойстве лицами (родителями, супругами, детьми, братьями, сестрами, а также братьями, сестрами, родителями, детьми супругов и супругами детей), гражданами или организациями, с которыми лицо, состоящие с ним в близком родстве или свойстве, связаны имущественными, корпоративными или иными близкими отношениями.</a:t>
            </a:r>
          </a:p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письме Минтруда от 26.07.2018г. № 18-0/10/П-5146 «О методических рекомендациях по вопросам привлечения к ответственности должностных лиц за непринятие мер по предотвращению и (или) урегулированию конфликта интересов» к </a:t>
            </a:r>
            <a:r>
              <a:rPr lang="ru-RU" altLang="ru-RU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доходам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частности, относится получение: </a:t>
            </a:r>
          </a:p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-денег (в наличной и безналичной форме); </a:t>
            </a:r>
          </a:p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-иного имущества, под которым понимаются вещи (недвижимость, транспортные средства, драгоценности, документарные ценные бумаги и т.д.);  </a:t>
            </a:r>
          </a:p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-услуг имущественного характера; результатов выполненных работ;</a:t>
            </a:r>
          </a:p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-имущественных выгод, в том числе передача имущества, в частности автотранспорта, для его временного использования.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C4308AA-F127-4F75-8950-FD584781F20D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0" y="293052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endParaRPr lang="ru-RU" altLang="ru-RU"/>
          </a:p>
        </p:txBody>
      </p:sp>
      <p:sp>
        <p:nvSpPr>
          <p:cNvPr id="28676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</a:t>
            </a:r>
            <a:r>
              <a:rPr lang="ru-RU" altLang="ru-RU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выгодам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частности, относятся: </a:t>
            </a:r>
          </a:p>
          <a:p>
            <a:pPr indent="450850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-получение выгод (преимуществ), обусловленных такими побуждениями, как карьеризм, семейственность, желание получить взаимную услугу, заручиться поддержкой в решении какого-либо вопроса и т.п.; </a:t>
            </a:r>
          </a:p>
          <a:p>
            <a:pPr indent="450850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-продвижение на вышестоящую должность или предоставление более престижного места службы (работы); </a:t>
            </a:r>
          </a:p>
          <a:p>
            <a:pPr indent="450850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-содействие в получении поощрений и наград, научной степени и т.д.</a:t>
            </a:r>
          </a:p>
          <a:p>
            <a:pPr indent="450850"/>
            <a:r>
              <a:rPr lang="ru-RU" altLang="ru-RU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Работники подведомственных организаций обязаны принимать меры по недопущению любой возможности возникновения конфликта интересов и   урегулированию  возникшего конфликта интересов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 также должны уведомлять в письменной форме работодателя и своего непосредственного начальника о возникшем конфликте интересов или о возможности его возникновения. При этом в законодательстве не закреплено отдельное определение понятия "конфликт интересов", применимое к таким организациям.</a:t>
            </a:r>
          </a:p>
          <a:p>
            <a:pPr indent="450850"/>
            <a:r>
              <a:rPr lang="ru-RU" altLang="ru-RU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целью урегулирования и предотвращения конфликта интересов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деятельности своих работников (а значит и возможных негативных последствий конфликта интересов для организации) организации рекомендуется принять </a:t>
            </a:r>
            <a:r>
              <a:rPr lang="ru-RU" altLang="ru-RU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положение о конфликте интересов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или включить соответствующий детализированный раздел в действующий в организации кодекс поведения.</a:t>
            </a:r>
          </a:p>
          <a:p>
            <a:pPr indent="450850"/>
            <a:r>
              <a:rPr lang="ru-RU" altLang="ru-RU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Положение о конфликте интересов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это внутренний документ организации, устанавливающий порядок выявления и урегулирования конфликтов интересов, возникающих у работников организации в ходе выполнения ими трудовых обязанностей.</a:t>
            </a:r>
          </a:p>
          <a:p>
            <a:pPr indent="450850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Действие положения следует распространить на всех работников организации.</a:t>
            </a:r>
          </a:p>
          <a:p>
            <a:pPr indent="450850"/>
            <a:endParaRPr lang="ru-RU" altLang="ru-RU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B8E7C0-27D4-4055-9822-18B98D8F29DC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0" y="293052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endParaRPr lang="ru-RU" altLang="ru-RU"/>
          </a:p>
        </p:txBody>
      </p:sp>
      <p:sp>
        <p:nvSpPr>
          <p:cNvPr id="29700" name="Rectangle 1"/>
          <p:cNvSpPr>
            <a:spLocks noChangeArrowheads="1"/>
          </p:cNvSpPr>
          <p:nvPr/>
        </p:nvSpPr>
        <p:spPr bwMode="auto">
          <a:xfrm>
            <a:off x="0" y="-79375"/>
            <a:ext cx="9144000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r>
              <a:rPr lang="ru-RU" altLang="ru-RU" i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настоящее время особого внимания заслуживает ситуация когда имеющиеся у работников семейные и иные личные отношения могут вступить в противоречие с интересами организации. Данный факт может привести или приводит к возникновению конфликта интересов.</a:t>
            </a:r>
            <a:endParaRPr lang="ru-RU" alt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соответствии со 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статьей 349.2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Трудового кодекса Российской Федерации Правительство Российской Федерации устанавливает запреты и обязанности на определенную категорию работников, в том числе  на </a:t>
            </a:r>
            <a:r>
              <a:rPr lang="ru-RU" altLang="ru-RU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работников, замещающих должности в организациях, созданных для выполнения задач, поставленных перед федеральными государственными органами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(Постановление Правительства РФ от 05.07.2013г. № 568 «О распространении на отдельные категории граждан ограничений, запретов и обязанностей, установленных Федеральным законом «О противодействии коррупции» и другими федеральными законами в целях противодействия коррупции» (далее – Постановление Правительства РФ № 568).</a:t>
            </a:r>
          </a:p>
          <a:p>
            <a:pPr indent="34290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Постановлением Правительства РФ № 568 установлено, что работники, замещающие должности руководителей, главных бухгалтеров и должности, связанные с осуществлением финансово-хозяйственных полномочий, в федеральных государственных учреждениях или в федеральных государственных унитарных предприятиях (федеральных казенных предприятиях), созданных для выполнения задач, поставленных перед федеральными государственными органами, и граждане, претендующие на замещение таких должностей, </a:t>
            </a:r>
            <a:r>
              <a:rPr lang="ru-RU" altLang="ru-RU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могут осуществлять трудовую деятельность в случае близкого родства или свойства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(родители, супруги, дети, братья, сестры, а также братья, сестры, родители, дети супругов и супруги детей) </a:t>
            </a:r>
            <a:r>
              <a:rPr lang="ru-RU" altLang="ru-RU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работником соответствующего учреждения или предприятия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замещающим одну из указанных должностей, если осуществление трудовой деятельности связано с непосредственной </a:t>
            </a:r>
            <a:r>
              <a:rPr lang="ru-RU" altLang="ru-RU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подчиненностью или подконтрольностью одного из них другому.</a:t>
            </a:r>
            <a:endParaRPr lang="ru-RU" alt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8675A0-B21C-4F8E-AD9E-60DEAACAE72B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0" y="293052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endParaRPr lang="ru-RU" altLang="ru-RU"/>
          </a:p>
        </p:txBody>
      </p:sp>
      <p:sp>
        <p:nvSpPr>
          <p:cNvPr id="30724" name="Rectangle 1"/>
          <p:cNvSpPr>
            <a:spLocks noChangeArrowheads="1"/>
          </p:cNvSpPr>
          <p:nvPr/>
        </p:nvSpPr>
        <p:spPr bwMode="auto">
          <a:xfrm>
            <a:off x="0" y="1090613"/>
            <a:ext cx="9144000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Вместе с тем, указанный </a:t>
            </a:r>
            <a:r>
              <a:rPr lang="ru-RU" altLang="ru-RU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перечень не содержит</a:t>
            </a:r>
            <a:r>
              <a:rPr lang="ru-RU" alt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организации, создаваемые субъектами РФ </a:t>
            </a:r>
            <a:r>
              <a:rPr lang="ru-RU" alt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муниципальными образованиями, в первую очередь, это государственные и </a:t>
            </a:r>
            <a:r>
              <a:rPr lang="ru-RU" altLang="ru-RU" sz="20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муниципальные учреждения</a:t>
            </a:r>
            <a:r>
              <a:rPr lang="ru-RU" alt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несмотря на то, что муниципальные учреждения создаются также в соответствии с федеральными законами и в большинстве случаев выполняют отдельные функции органов государственной власти.</a:t>
            </a:r>
          </a:p>
          <a:p>
            <a:pPr indent="450850" algn="just"/>
            <a:r>
              <a:rPr lang="ru-RU" alt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Однако, с учетом требований статьи 13.3 Федерального закона от 25.12.2008г. № 273-ФЗ «О противодействии коррупции», организации, в отношении которых законодательством не установлены специальные нормы в сфере противодействия коррупции, обязаны принимать меры по предупреждению коррупции, в том числе предотвращение и урегулирование конфликта интересов.</a:t>
            </a:r>
          </a:p>
          <a:p>
            <a:pPr indent="450850" algn="just"/>
            <a:r>
              <a:rPr lang="ru-RU" alt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Вышеуказанные нормы законодательства подлежат применению по аналогии с федеральными государственными учреждениями (федеральными государственными унитарными предприятиями, федеральных казенными предприятиями), созданными для выполнения задач, поставленных перед федеральными государственными органами власти.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Федеральный закон </a:t>
            </a:r>
            <a:br>
              <a:rPr lang="ru-RU" alt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от 25 декабря 2008 года № 273-ФЗ </a:t>
            </a:r>
            <a:br>
              <a:rPr lang="ru-RU" alt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"О противодействии коррупции" </a:t>
            </a:r>
          </a:p>
          <a:p>
            <a:pPr algn="ctr" eaLnBrk="1" hangingPunct="1">
              <a:buFontTx/>
              <a:buNone/>
            </a:pPr>
            <a:endParaRPr lang="ru-RU" altLang="ru-RU" sz="3600" smtClean="0"/>
          </a:p>
          <a:p>
            <a:pPr algn="ctr" eaLnBrk="1" hangingPunct="1">
              <a:buFontTx/>
              <a:buNone/>
            </a:pPr>
            <a:r>
              <a:rPr lang="ru-RU" altLang="ru-RU" sz="3600" smtClean="0"/>
              <a:t>статья 13</a:t>
            </a:r>
            <a:r>
              <a:rPr lang="ru-RU" altLang="ru-RU" sz="3600" baseline="30000" smtClean="0"/>
              <a:t>3 </a:t>
            </a:r>
            <a:endParaRPr lang="ru-RU" altLang="ru-RU" sz="3600" smtClean="0"/>
          </a:p>
          <a:p>
            <a:pPr algn="ctr" eaLnBrk="1" hangingPunct="1">
              <a:buFontTx/>
              <a:buNone/>
            </a:pPr>
            <a:r>
              <a:rPr lang="ru-RU" altLang="ru-RU" sz="3600" smtClean="0"/>
              <a:t>«</a:t>
            </a:r>
            <a:r>
              <a:rPr lang="ru-RU" altLang="ru-RU" sz="3600" b="1" smtClean="0"/>
              <a:t>Организации обязаны разрабатывать и принимать меры по предупреждению коррупции</a:t>
            </a:r>
            <a:r>
              <a:rPr lang="ru-RU" altLang="ru-RU" sz="3600" smtClean="0"/>
              <a:t>»</a:t>
            </a:r>
          </a:p>
        </p:txBody>
      </p:sp>
      <p:sp>
        <p:nvSpPr>
          <p:cNvPr id="13315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F2E28EA-3304-4C22-976C-CD4E06BDAA2E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195513" y="692150"/>
            <a:ext cx="6048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ru-RU" altLang="ru-RU"/>
              <a:t>Правовая основа противодействия коррупции в Российской Федерации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4300BE-DB0E-40AB-93CA-3CB6C012C047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0" y="293052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endParaRPr lang="ru-RU" altLang="ru-RU"/>
          </a:p>
        </p:txBody>
      </p:sp>
      <p:sp>
        <p:nvSpPr>
          <p:cNvPr id="31748" name="Rectangle 1"/>
          <p:cNvSpPr>
            <a:spLocks noChangeArrowheads="1"/>
          </p:cNvSpPr>
          <p:nvPr/>
        </p:nvSpPr>
        <p:spPr bwMode="auto">
          <a:xfrm>
            <a:off x="0" y="2047875"/>
            <a:ext cx="9144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r>
              <a:rPr lang="ru-RU" alt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Организация должна взять на себя обязательство</a:t>
            </a:r>
            <a:r>
              <a:rPr lang="ru-RU" altLang="ru-RU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конфиденциального </a:t>
            </a:r>
            <a:r>
              <a:rPr lang="ru-RU" alt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рассмотрения</a:t>
            </a:r>
            <a:r>
              <a:rPr lang="ru-RU" altLang="ru-RU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представленных </a:t>
            </a:r>
            <a:r>
              <a:rPr lang="ru-RU" alt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сведений и урегулирования конфликта интересов</a:t>
            </a:r>
            <a:r>
              <a:rPr lang="ru-RU" altLang="ru-RU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indent="342900" algn="just"/>
            <a:r>
              <a:rPr lang="ru-RU" altLang="ru-RU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Организация также может придти к выводу, что конфликт интересов имеет место, и использовать </a:t>
            </a:r>
            <a:r>
              <a:rPr lang="ru-RU" alt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различные способы его разрешения.</a:t>
            </a:r>
            <a:endParaRPr lang="ru-RU" altLang="ru-RU" sz="2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2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503237"/>
          </a:xfrm>
        </p:spPr>
        <p:txBody>
          <a:bodyPr/>
          <a:lstStyle/>
          <a:p>
            <a:pPr eaLnBrk="1" hangingPunct="1"/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Способы урегулирования конфликта интересов</a:t>
            </a:r>
            <a:br>
              <a:rPr lang="ru-RU" alt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(не является исчерпывающим)</a:t>
            </a:r>
          </a:p>
        </p:txBody>
      </p:sp>
      <p:sp>
        <p:nvSpPr>
          <p:cNvPr id="32771" name="Содержимое 1"/>
          <p:cNvSpPr>
            <a:spLocks noGrp="1"/>
          </p:cNvSpPr>
          <p:nvPr>
            <p:ph idx="1"/>
          </p:nvPr>
        </p:nvSpPr>
        <p:spPr>
          <a:xfrm>
            <a:off x="250825" y="836613"/>
            <a:ext cx="8642350" cy="5761037"/>
          </a:xfrm>
        </p:spPr>
        <p:txBody>
          <a:bodyPr/>
          <a:lstStyle/>
          <a:p>
            <a:pPr eaLnBrk="1" hangingPunct="1"/>
            <a:r>
              <a:rPr lang="ru-RU" altLang="ru-RU" sz="1800" smtClean="0"/>
              <a:t>ограничение доступа работника к конкретной информации;</a:t>
            </a:r>
          </a:p>
          <a:p>
            <a:pPr eaLnBrk="1" hangingPunct="1"/>
            <a:r>
              <a:rPr lang="ru-RU" altLang="ru-RU" sz="1800" smtClean="0"/>
              <a:t>добровольный отказ работника МУ, МП или его отстранение (постоянное или временное) от вопросов, которые находятся или могут оказаться под влиянием конфликта интересов;</a:t>
            </a:r>
          </a:p>
          <a:p>
            <a:pPr eaLnBrk="1" hangingPunct="1"/>
            <a:r>
              <a:rPr lang="ru-RU" altLang="ru-RU" sz="1800" smtClean="0"/>
              <a:t>пересмотр и изменение функциональных обязанностей работника;</a:t>
            </a:r>
          </a:p>
          <a:p>
            <a:pPr eaLnBrk="1" hangingPunct="1"/>
            <a:r>
              <a:rPr lang="ru-RU" altLang="ru-RU" sz="1800" smtClean="0"/>
              <a:t>временное отстранение работника от должности, если его личные интересы входят в противоречие с функциональными обязанностями;</a:t>
            </a:r>
          </a:p>
          <a:p>
            <a:pPr eaLnBrk="1" hangingPunct="1"/>
            <a:r>
              <a:rPr lang="ru-RU" altLang="ru-RU" sz="1800" smtClean="0"/>
              <a:t>- перевод работника на должность, предусматривающую выполнение функциональных обязанностей, не связанных с конфликтом интересов;</a:t>
            </a:r>
          </a:p>
          <a:p>
            <a:pPr eaLnBrk="1" hangingPunct="1"/>
            <a:r>
              <a:rPr lang="ru-RU" altLang="ru-RU" sz="1800" smtClean="0"/>
              <a:t>- передача работником принадлежащего ему имущества, являющегося основой возникновения конфликта интересов, в доверительное управление;</a:t>
            </a:r>
          </a:p>
          <a:p>
            <a:pPr eaLnBrk="1" hangingPunct="1"/>
            <a:r>
              <a:rPr lang="ru-RU" altLang="ru-RU" sz="1800" smtClean="0"/>
              <a:t>- отказ работника от своего личного интереса, порождающего конфликт с интересами организации;</a:t>
            </a:r>
          </a:p>
          <a:p>
            <a:pPr eaLnBrk="1" hangingPunct="1"/>
            <a:r>
              <a:rPr lang="ru-RU" altLang="ru-RU" sz="1800" smtClean="0"/>
              <a:t>- увольнение работника из организации по инициативе работника;</a:t>
            </a:r>
          </a:p>
          <a:p>
            <a:pPr eaLnBrk="1" hangingPunct="1"/>
            <a:r>
              <a:rPr lang="ru-RU" altLang="ru-RU" sz="1800" smtClean="0"/>
              <a:t>- увольнение работника по инициативе работодателя за совершение дисциплинарного проступка, то есть за неисполнение или ненадлежащее исполнение работником по его вине возложенных на него трудовых обязанностей и т.д.</a:t>
            </a:r>
          </a:p>
          <a:p>
            <a:pPr eaLnBrk="1" hangingPunct="1">
              <a:buFontTx/>
              <a:buNone/>
            </a:pPr>
            <a:endParaRPr lang="ru-RU" altLang="ru-RU" sz="2000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3B147F2-7308-4713-93A5-3994A450A0C6}" type="slidenum">
              <a:rPr lang="ru-RU" altLang="ru-RU"/>
              <a:pPr/>
              <a:t>21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Объект 1"/>
          <p:cNvSpPr>
            <a:spLocks noGrp="1"/>
          </p:cNvSpPr>
          <p:nvPr>
            <p:ph idx="1"/>
          </p:nvPr>
        </p:nvSpPr>
        <p:spPr>
          <a:xfrm>
            <a:off x="179388" y="836613"/>
            <a:ext cx="8642350" cy="49688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 smtClean="0"/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  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Министерством труда России 8 ноября 2013 г. утверждены </a:t>
            </a:r>
            <a:endParaRPr lang="ru-RU" alt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Методические рекомендации по разработке и принятию организациями мер по предупреждению коррупции </a:t>
            </a:r>
            <a:endParaRPr lang="ru-RU" sz="2400" dirty="0" smtClean="0"/>
          </a:p>
        </p:txBody>
      </p:sp>
      <p:sp>
        <p:nvSpPr>
          <p:cNvPr id="1433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A1DBEF-D663-464E-8385-D658834F820F}" type="slidenum">
              <a:rPr lang="ru-RU" altLang="ru-RU"/>
              <a:pPr/>
              <a:t>3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Объект 1"/>
          <p:cNvSpPr>
            <a:spLocks noGrp="1"/>
          </p:cNvSpPr>
          <p:nvPr>
            <p:ph idx="1"/>
          </p:nvPr>
        </p:nvSpPr>
        <p:spPr>
          <a:xfrm>
            <a:off x="0" y="-12700"/>
            <a:ext cx="9144000" cy="6526213"/>
          </a:xfrm>
        </p:spPr>
        <p:txBody>
          <a:bodyPr rtlCol="0">
            <a:normAutofit fontScale="77500" lnSpcReduction="20000"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предупреждению коррупции, принимаемые в организации, могут включать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определение подразделений или должностных лиц, ответственных за профилактику коррупционных и иных правонарушений;</a:t>
            </a: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сотрудничество организации с правоохранительными органами;</a:t>
            </a: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разработку и внедрение в практику стандартов и процедур, направленных на обеспечение добросовестной работы организации;</a:t>
            </a: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принятие кодекса этики и служебного поведения работников организации;</a:t>
            </a: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предотвращение и урегулирование конфликта интересов;</a:t>
            </a: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недопущение составления неофициальной отчетности и использования поддельных документов.</a:t>
            </a: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   </a:t>
            </a:r>
            <a:endParaRPr lang="ru-RU" sz="2400" dirty="0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CEE6E-1540-465C-9F96-3B03A8F712B5}" type="slidenum">
              <a:rPr lang="ru-RU" altLang="ru-RU"/>
              <a:pPr/>
              <a:t>4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088" y="1412875"/>
            <a:ext cx="7345362" cy="936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280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Антикоррупционная политика организации </a:t>
            </a:r>
            <a:endParaRPr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387" name="Содержимое 1"/>
          <p:cNvSpPr>
            <a:spLocks noGrp="1"/>
          </p:cNvSpPr>
          <p:nvPr>
            <p:ph idx="1"/>
          </p:nvPr>
        </p:nvSpPr>
        <p:spPr>
          <a:xfrm>
            <a:off x="323850" y="2276475"/>
            <a:ext cx="8640763" cy="32400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	- 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комплекс взаимосвязанных принципов, процедур и конкретных мероприятий, направленных на профилактику и пресечение коррупционных правонарушений в деятельности данной организации.</a:t>
            </a:r>
          </a:p>
          <a:p>
            <a:pPr eaLnBrk="1" hangingPunct="1">
              <a:buFontTx/>
              <a:buNone/>
            </a:pPr>
            <a:r>
              <a:rPr lang="ru-RU" altLang="ru-RU" sz="2800" smtClean="0"/>
              <a:t>	</a:t>
            </a: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287DB6-3134-4297-A096-89EA18ECB60F}" type="slidenum">
              <a:rPr lang="ru-RU" altLang="ru-RU"/>
              <a:pPr/>
              <a:t>5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424862" cy="1584325"/>
          </a:xfrm>
        </p:spPr>
        <p:txBody>
          <a:bodyPr/>
          <a:lstStyle/>
          <a:p>
            <a:pPr eaLnBrk="1" hangingPunct="1"/>
            <a:r>
              <a:rPr lang="ru-RU" altLang="ru-RU" sz="2000" u="sng" smtClean="0"/>
              <a:t>Ответственность</a:t>
            </a:r>
            <a:r>
              <a:rPr lang="ru-RU" altLang="ru-RU" sz="2000" smtClean="0"/>
              <a:t> юридического лица за организацию, подготовку и совершение коррупционных правонарушений или правонарушений, создающих условия для совершения коррупционных правонарушений</a:t>
            </a:r>
          </a:p>
        </p:txBody>
      </p:sp>
      <p:sp>
        <p:nvSpPr>
          <p:cNvPr id="17411" name="Содержимое 1"/>
          <p:cNvSpPr>
            <a:spLocks noGrp="1"/>
          </p:cNvSpPr>
          <p:nvPr>
            <p:ph idx="1"/>
          </p:nvPr>
        </p:nvSpPr>
        <p:spPr>
          <a:xfrm>
            <a:off x="250825" y="1916113"/>
            <a:ext cx="8642350" cy="45370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	</a:t>
            </a:r>
            <a:r>
              <a:rPr lang="ru-RU" altLang="ru-RU" sz="2400" b="1" smtClean="0"/>
              <a:t>по ст. 19.28. КоАП РФ наложение административного штрафа на юридических лиц</a:t>
            </a:r>
          </a:p>
          <a:p>
            <a:pPr algn="just" eaLnBrk="1" hangingPunct="1">
              <a:buFontTx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не менее 1 млн. руб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 с конфискацией денег, ценных бумаг, иного имущества или стоимости услуг имущественного характера, иных имущественных прав;</a:t>
            </a:r>
          </a:p>
          <a:p>
            <a:pPr algn="just" eaLnBrk="1" hangingPunct="1">
              <a:buFontTx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- 	действия, совершенные в крупном размере,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не менее 20 млн. руб.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с конфискацией денег, ценных бумаг, иного имущества или стоимости услуг имущественного характера, иных имущественных прав;</a:t>
            </a:r>
          </a:p>
          <a:p>
            <a:pPr algn="just" eaLnBrk="1" hangingPunct="1">
              <a:buFontTx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- 	действия, совершенные в особо крупном размере,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не менее 100 млн. руб.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с конфискацией денег, ценных бумаг, иного имущества или стоимости услуг имущественного характера, иных имущественных прав</a:t>
            </a:r>
          </a:p>
          <a:p>
            <a:pPr algn="just" eaLnBrk="1" hangingPunct="1">
              <a:buFontTx/>
              <a:buNone/>
            </a:pPr>
            <a:endParaRPr lang="ru-RU" altLang="ru-RU" sz="2400" smtClean="0"/>
          </a:p>
          <a:p>
            <a:pPr eaLnBrk="1" hangingPunct="1">
              <a:buFontTx/>
              <a:buNone/>
            </a:pPr>
            <a:endParaRPr lang="ru-RU" alt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2B1850-D418-4E2C-B874-8B93A5169709}" type="slidenum">
              <a:rPr lang="ru-RU" altLang="ru-RU"/>
              <a:pPr/>
              <a:t>6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Заголовок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Ответственность физических лиц за коррупционные правонарушения </a:t>
            </a:r>
            <a:endParaRPr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5" name="Содержимое 1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54006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установлена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  <a:hlinkClick r:id="rId2"/>
              </a:rPr>
              <a:t>статьей 13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 Федерального закона "О противодействии коррупции". </a:t>
            </a:r>
          </a:p>
          <a:p>
            <a:pPr algn="just" eaLnBrk="1" hangingPunct="1">
              <a:buFontTx/>
              <a:buNone/>
            </a:pPr>
            <a:endParaRPr lang="ru-RU" altLang="ru-RU" sz="2000" b="1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Уголовная - </a:t>
            </a:r>
          </a:p>
          <a:p>
            <a:pPr algn="ctr" eaLnBrk="1" hangingPunct="1">
              <a:buFontTx/>
              <a:buNone/>
            </a:pPr>
            <a:endParaRPr lang="ru-RU" alt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hangingPunct="1">
              <a:buFontTx/>
              <a:buNone/>
            </a:pP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Административная     Гражданско-правовая       Дисциплинарная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1A1E478-9178-4D87-B92F-5DA6105E7445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2051050" y="2060575"/>
            <a:ext cx="531653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159 УК РФ (мошенничество),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159.4 УК РФ (мошенничество в сфере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предпринимательской деятельности),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201 УК РФ (злоупотребление полномочиями),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204 УК РФ (Коммерческий подкуп),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285 УК РФ (Злоупотребление должностными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полномочиями),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290 УК РФ (получение взятки),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291 УК РФ (дача взятки),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291.1 УК РФ (Посредничество во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взяточничестве),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292 УК РФ (служебный подлог), 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ст. 304 (Провокация взятки либо коммерческого подкупа) 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Примерный круг обязанностей работников по предупреждению и противодействию коррупции</a:t>
            </a:r>
          </a:p>
        </p:txBody>
      </p:sp>
      <p:sp>
        <p:nvSpPr>
          <p:cNvPr id="19459" name="Содержимое 1"/>
          <p:cNvSpPr>
            <a:spLocks noGrp="1"/>
          </p:cNvSpPr>
          <p:nvPr>
            <p:ph idx="1"/>
          </p:nvPr>
        </p:nvSpPr>
        <p:spPr>
          <a:xfrm>
            <a:off x="250825" y="1125538"/>
            <a:ext cx="8642350" cy="5616575"/>
          </a:xfrm>
        </p:spPr>
        <p:txBody>
          <a:bodyPr/>
          <a:lstStyle/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воздерживаться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от совершения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и (или) участия в совершении коррупционных правонарушений в интересах или от имени МУ, МП;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воздерживаться от поведения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которое может быть истолковано окружающими как готовность совершить или участвовать в совершении коррупционного правонарушения в интересах или от имени МУ, МП;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незамедлительно информировать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непосредственного руководителя/лицо, ответственное за реализацию антикоррупционной политики/руководство МУ, МП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о случаях склонения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работника к совершению коррупционных правонарушений;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незамедлительно информировать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непосредственного начальника/лицо, ответственное за реализацию антикоррупционной политики/руководство МУ, МП о ставшей известной работнику информации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о случаях совершения коррупционных правонарушений другими работниками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/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сообщить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непосредственному начальнику или иному ответственному лицу 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о возможности возникновения либо возникшем у работника конфликте интересов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None/>
            </a:pPr>
            <a:endParaRPr lang="ru-RU" altLang="ru-RU" sz="2000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7B3757-764E-4753-873C-AA2884413A5A}" type="slidenum">
              <a:rPr lang="ru-RU" altLang="ru-RU"/>
              <a:pPr/>
              <a:t>8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16557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Специальные обязанности могут устанавливаться для: </a:t>
            </a:r>
            <a:endParaRPr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850" y="1412875"/>
            <a:ext cx="8640763" cy="48974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	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arenR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руководства МУ, МП; 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arenR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лиц, ответственных за реализацию антикоррупционной политики; 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arenR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работников, чья деятельность связана с коррупционными рисками; 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arenR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лиц, осуществляющих внутренний контроль и аудит, и т.д.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 smtClean="0"/>
              <a:t>	</a:t>
            </a:r>
            <a:r>
              <a:rPr lang="ru-RU" sz="2800" b="1" dirty="0" smtClean="0"/>
              <a:t>Специальные обязанности рекомендуется включить в трудовой договор работнику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334ADC-6C7F-482A-AB25-13C87301F81A}" type="slidenum">
              <a:rPr lang="ru-RU" altLang="ru-RU"/>
              <a:pPr/>
              <a:t>9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2751</TotalTime>
  <Words>1503</Words>
  <Application>Microsoft Office PowerPoint</Application>
  <PresentationFormat>Экран (4:3)</PresentationFormat>
  <Paragraphs>150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Arial Black</vt:lpstr>
      <vt:lpstr>Times New Roman</vt:lpstr>
      <vt:lpstr>Тема Office</vt:lpstr>
      <vt:lpstr>О мерах по предупреждению коррупции в подведомственных учреждениях</vt:lpstr>
      <vt:lpstr>Слайд 2</vt:lpstr>
      <vt:lpstr>Слайд 3</vt:lpstr>
      <vt:lpstr>Слайд 4</vt:lpstr>
      <vt:lpstr>Антикоррупционная политика организации </vt:lpstr>
      <vt:lpstr>Ответственность юридического лица за организацию, подготовку и совершение коррупционных правонарушений или правонарушений, создающих условия для совершения коррупционных правонарушений</vt:lpstr>
      <vt:lpstr>Ответственность физических лиц за коррупционные правонарушения </vt:lpstr>
      <vt:lpstr>Примерный круг обязанностей работников по предупреждению и противодействию коррупции</vt:lpstr>
      <vt:lpstr>Специальные обязанности могут устанавливаться для: </vt:lpstr>
      <vt:lpstr>Слайд 10</vt:lpstr>
      <vt:lpstr>Руководство МУ, МП должно </vt:lpstr>
      <vt:lpstr>Примерный перечень антикоррупционных мероприятий в МУ и МП приведен в Методических рекомендациях Минтруда РФ, разработанных для организаций</vt:lpstr>
      <vt:lpstr>Оценка коррупционных рисков </vt:lpstr>
      <vt:lpstr>Выявление и урегулирование конфликта интересов  - один из важных способов предупреждения коррупции. </vt:lpstr>
      <vt:lpstr>Слайд 15</vt:lpstr>
      <vt:lpstr>Слайд 16</vt:lpstr>
      <vt:lpstr>Слайд 17</vt:lpstr>
      <vt:lpstr>Слайд 18</vt:lpstr>
      <vt:lpstr>Слайд 19</vt:lpstr>
      <vt:lpstr>Слайд 20</vt:lpstr>
      <vt:lpstr>Способы урегулирования конфликта интересов (не является исчерпывающим)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Базанова Ольга Владимировна</dc:creator>
  <cp:lastModifiedBy>Yusya</cp:lastModifiedBy>
  <cp:revision>321</cp:revision>
  <cp:lastPrinted>2013-11-19T10:20:18Z</cp:lastPrinted>
  <dcterms:created xsi:type="dcterms:W3CDTF">2013-11-18T13:09:14Z</dcterms:created>
  <dcterms:modified xsi:type="dcterms:W3CDTF">2021-02-20T10:26:01Z</dcterms:modified>
</cp:coreProperties>
</file>